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</p:sldMasterIdLst>
  <p:notesMasterIdLst>
    <p:notesMasterId r:id="rId15"/>
  </p:notesMasterIdLst>
  <p:handoutMasterIdLst>
    <p:handoutMasterId r:id="rId16"/>
  </p:handoutMasterIdLst>
  <p:sldIdLst>
    <p:sldId id="774" r:id="rId2"/>
    <p:sldId id="636" r:id="rId3"/>
    <p:sldId id="797" r:id="rId4"/>
    <p:sldId id="789" r:id="rId5"/>
    <p:sldId id="792" r:id="rId6"/>
    <p:sldId id="799" r:id="rId7"/>
    <p:sldId id="794" r:id="rId8"/>
    <p:sldId id="793" r:id="rId9"/>
    <p:sldId id="801" r:id="rId10"/>
    <p:sldId id="802" r:id="rId11"/>
    <p:sldId id="795" r:id="rId12"/>
    <p:sldId id="750" r:id="rId13"/>
    <p:sldId id="800" r:id="rId14"/>
  </p:sldIdLst>
  <p:sldSz cx="12190413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6">
          <p15:clr>
            <a:srgbClr val="A4A3A4"/>
          </p15:clr>
        </p15:guide>
        <p15:guide id="2" orient="horz" pos="890">
          <p15:clr>
            <a:srgbClr val="A4A3A4"/>
          </p15:clr>
        </p15:guide>
        <p15:guide id="3" orient="horz" pos="1344">
          <p15:clr>
            <a:srgbClr val="A4A3A4"/>
          </p15:clr>
        </p15:guide>
        <p15:guide id="4" pos="249">
          <p15:clr>
            <a:srgbClr val="A4A3A4"/>
          </p15:clr>
        </p15:guide>
        <p15:guide id="5" pos="3107">
          <p15:clr>
            <a:srgbClr val="A4A3A4"/>
          </p15:clr>
        </p15:guide>
        <p15:guide id="6" pos="2971">
          <p15:clr>
            <a:srgbClr val="A4A3A4"/>
          </p15:clr>
        </p15:guide>
        <p15:guide id="7" pos="204">
          <p15:clr>
            <a:srgbClr val="A4A3A4"/>
          </p15:clr>
        </p15:guide>
        <p15:guide id="8" pos="56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F81BD"/>
    <a:srgbClr val="F1F2F3"/>
    <a:srgbClr val="525355"/>
    <a:srgbClr val="262626"/>
    <a:srgbClr val="404040"/>
    <a:srgbClr val="D4DADB"/>
    <a:srgbClr val="6F6F6F"/>
    <a:srgbClr val="5C5C5C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29" autoAdjust="0"/>
    <p:restoredTop sz="96866" autoAdjust="0"/>
  </p:normalViewPr>
  <p:slideViewPr>
    <p:cSldViewPr>
      <p:cViewPr varScale="1">
        <p:scale>
          <a:sx n="119" d="100"/>
          <a:sy n="119" d="100"/>
        </p:scale>
        <p:origin x="-414" y="-96"/>
      </p:cViewPr>
      <p:guideLst>
        <p:guide orient="horz" pos="436"/>
        <p:guide orient="horz" pos="890"/>
        <p:guide orient="horz" pos="1344"/>
        <p:guide pos="332"/>
        <p:guide pos="4142"/>
        <p:guide pos="3961"/>
        <p:guide pos="272"/>
        <p:guide pos="75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2460" y="72"/>
      </p:cViewPr>
      <p:guideLst>
        <p:guide orient="horz" pos="2928"/>
        <p:guide orient="horz" pos="3128"/>
        <p:guide pos="220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fileserver\DataStore\Departments\Investment\Other\Elevator\Projects\Infowatch\Presentations%20and%20memos\!Made%20by%20RDIF\20171225%20-%20Forum\&#1057;&#1083;&#1072;&#1081;&#1076;&#1099;\Back%20up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buga.mandzhieva\Downloads\Projects\Infowatch\Revenu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uga.mandzhieva\Downloads\Projects\Infowatch\Revenu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 smtClean="0"/>
              <a:t>Выручка Компании,</a:t>
            </a:r>
            <a:r>
              <a:rPr lang="ru-RU" sz="1600" baseline="0" dirty="0" smtClean="0"/>
              <a:t> млн</a:t>
            </a:r>
            <a:r>
              <a:rPr lang="en-US" sz="1600" baseline="0" dirty="0" smtClean="0"/>
              <a:t>.</a:t>
            </a:r>
            <a:r>
              <a:rPr lang="ru-RU" sz="1600" baseline="0" dirty="0" smtClean="0"/>
              <a:t> руб</a:t>
            </a:r>
            <a:r>
              <a:rPr lang="en-US" sz="1600" baseline="0" dirty="0" smtClean="0"/>
              <a:t>.</a:t>
            </a:r>
            <a:endParaRPr lang="ru-RU" sz="16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8488407699037619E-2"/>
          <c:y val="0.27949188387130253"/>
          <c:w val="0.91095603674540693"/>
          <c:h val="0.615457267951376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Sheet1!$C$15</c:f>
              <c:strCache>
                <c:ptCount val="1"/>
                <c:pt idx="0">
                  <c:v>Выручка</c:v>
                </c:pt>
              </c:strCache>
            </c:strRef>
          </c:tx>
          <c:invertIfNegative val="0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1 106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F5D-4A10-97A4-AED73B246D3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1 960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F5D-4A10-97A4-AED73B246D3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2 352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F5D-4A10-97A4-AED73B246D3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2 744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F5D-4A10-97A4-AED73B246D3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4 061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F5D-4A10-97A4-AED73B246D3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5 378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F5D-4A10-97A4-AED73B246D3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Sheet1!$D$14:$L$14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 formatCode="General\П">
                  <c:v>2018</c:v>
                </c:pt>
                <c:pt idx="5" formatCode="General\П">
                  <c:v>2019</c:v>
                </c:pt>
                <c:pt idx="6" formatCode="General\П">
                  <c:v>2020</c:v>
                </c:pt>
                <c:pt idx="7" formatCode="General\П">
                  <c:v>2021</c:v>
                </c:pt>
                <c:pt idx="8" formatCode="General\П">
                  <c:v>2022</c:v>
                </c:pt>
              </c:numCache>
            </c:numRef>
          </c:cat>
          <c:val>
            <c:numRef>
              <c:f>Sheet1!$D$15:$L$15</c:f>
              <c:numCache>
                <c:formatCode>General</c:formatCode>
                <c:ptCount val="9"/>
                <c:pt idx="0">
                  <c:v>471</c:v>
                </c:pt>
                <c:pt idx="1">
                  <c:v>643</c:v>
                </c:pt>
                <c:pt idx="2">
                  <c:v>922</c:v>
                </c:pt>
                <c:pt idx="3">
                  <c:v>1106</c:v>
                </c:pt>
                <c:pt idx="4">
                  <c:v>1960</c:v>
                </c:pt>
                <c:pt idx="5">
                  <c:v>2352</c:v>
                </c:pt>
                <c:pt idx="6">
                  <c:v>2744</c:v>
                </c:pt>
                <c:pt idx="7">
                  <c:v>4061</c:v>
                </c:pt>
                <c:pt idx="8">
                  <c:v>5378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F5D-4A10-97A4-AED73B246D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498560"/>
        <c:axId val="70500352"/>
      </c:barChart>
      <c:catAx>
        <c:axId val="70498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0500352"/>
        <c:crosses val="autoZero"/>
        <c:auto val="1"/>
        <c:lblAlgn val="ctr"/>
        <c:lblOffset val="100"/>
        <c:noMultiLvlLbl val="0"/>
      </c:catAx>
      <c:valAx>
        <c:axId val="705003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04985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4D5-413E-B302-E3AD03B6E15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3 000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4D5-413E-B302-E3AD03B6E15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Sheet2!$B$130:$C$130</c:f>
              <c:strCache>
                <c:ptCount val="2"/>
                <c:pt idx="0">
                  <c:v>До инвестиции</c:v>
                </c:pt>
                <c:pt idx="1">
                  <c:v>После инвестиции</c:v>
                </c:pt>
              </c:strCache>
            </c:strRef>
          </c:cat>
          <c:val>
            <c:numRef>
              <c:f>Sheet2!$B$131:$C$131</c:f>
              <c:numCache>
                <c:formatCode>General</c:formatCode>
                <c:ptCount val="2"/>
                <c:pt idx="0">
                  <c:v>0</c:v>
                </c:pt>
                <c:pt idx="1">
                  <c:v>3000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4D5-413E-B302-E3AD03B6E1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475136"/>
        <c:axId val="70493312"/>
      </c:barChart>
      <c:catAx>
        <c:axId val="7047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493312"/>
        <c:crosses val="autoZero"/>
        <c:auto val="1"/>
        <c:lblAlgn val="ctr"/>
        <c:lblOffset val="100"/>
        <c:noMultiLvlLbl val="0"/>
      </c:catAx>
      <c:valAx>
        <c:axId val="704933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04751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Sheet2!$A$184</c:f>
              <c:strCache>
                <c:ptCount val="1"/>
                <c:pt idx="0">
                  <c:v>Количество лицензий и внедрений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Sheet2!$B$181:$C$181</c:f>
              <c:strCache>
                <c:ptCount val="2"/>
                <c:pt idx="0">
                  <c:v>До инвестиции</c:v>
                </c:pt>
                <c:pt idx="1">
                  <c:v>После инвестиции</c:v>
                </c:pt>
              </c:strCache>
            </c:strRef>
          </c:cat>
          <c:val>
            <c:numRef>
              <c:f>Sheet2!$B$184:$C$184</c:f>
              <c:numCache>
                <c:formatCode>General</c:formatCode>
                <c:ptCount val="2"/>
                <c:pt idx="0">
                  <c:v>397</c:v>
                </c:pt>
                <c:pt idx="1">
                  <c:v>456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930-47B0-B349-D13E3B6953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281664"/>
        <c:axId val="71283456"/>
      </c:barChart>
      <c:catAx>
        <c:axId val="71281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283456"/>
        <c:crosses val="autoZero"/>
        <c:auto val="1"/>
        <c:lblAlgn val="ctr"/>
        <c:lblOffset val="100"/>
        <c:noMultiLvlLbl val="0"/>
      </c:catAx>
      <c:valAx>
        <c:axId val="71283456"/>
        <c:scaling>
          <c:orientation val="minMax"/>
          <c:min val="370"/>
        </c:scaling>
        <c:delete val="1"/>
        <c:axPos val="l"/>
        <c:numFmt formatCode="General" sourceLinked="1"/>
        <c:majorTickMark val="out"/>
        <c:minorTickMark val="none"/>
        <c:tickLblPos val="nextTo"/>
        <c:crossAx val="712816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0.09051</cdr:x>
      <cdr:y>0.66438</cdr:y>
    </cdr:from>
    <cdr:to>
      <cdr:x>0.41282</cdr:x>
      <cdr:y>0.77417</cdr:y>
    </cdr:to>
    <cdr:cxnSp macro="">
      <cdr:nvCxnSpPr>
        <cdr:cNvPr id="2" name="Straight Arrow Connector 1"/>
        <cdr:cNvCxnSpPr/>
      </cdr:nvCxnSpPr>
      <cdr:spPr>
        <a:xfrm xmlns:a="http://schemas.openxmlformats.org/drawingml/2006/main" flipV="1">
          <a:off x="413825" y="2383597"/>
          <a:ext cx="1473599" cy="39386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0.48447</cdr:x>
      <cdr:y>0.19765</cdr:y>
    </cdr:from>
    <cdr:to>
      <cdr:x>0.92693</cdr:x>
      <cdr:y>0.61423</cdr:y>
    </cdr:to>
    <cdr:cxnSp macro="">
      <cdr:nvCxnSpPr>
        <cdr:cNvPr id="4" name="Straight Arrow Connector 3"/>
        <cdr:cNvCxnSpPr/>
      </cdr:nvCxnSpPr>
      <cdr:spPr>
        <a:xfrm xmlns:a="http://schemas.openxmlformats.org/drawingml/2006/main" flipV="1">
          <a:off x="2214999" y="590234"/>
          <a:ext cx="2022919" cy="124404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0.22889</cdr:x>
      <cdr:y>0.41176</cdr:y>
    </cdr:from>
    <cdr:to>
      <cdr:x>0.47889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37189" y="77767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5024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7894" y="3"/>
            <a:ext cx="2945024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C0826-7B1F-41D0-84D8-1CADE967ACD6}" type="datetimeFigureOut">
              <a:rPr lang="en-US" smtClean="0"/>
              <a:pPr/>
              <a:t>1/31/2018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32768"/>
            <a:ext cx="2945024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7894" y="9432768"/>
            <a:ext cx="2945024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561D9-F392-4FF0-A3E3-B732BC2A6E5B}" type="slidenum">
              <a:rPr lang="en-US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8483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6"/>
            <a:ext cx="2944283" cy="4965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50" y="6"/>
            <a:ext cx="2944283" cy="4965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E7AB2-E098-4F86-BB9C-0E335F108F9E}" type="datetimeFigureOut">
              <a:rPr lang="en-GB" smtClean="0"/>
              <a:pPr/>
              <a:t>31/01/2018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16700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21"/>
            <a:ext cx="5435600" cy="446913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3114"/>
            <a:ext cx="2944283" cy="4965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50" y="9433114"/>
            <a:ext cx="2944283" cy="4965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918E5-A61B-4BF5-9BE4-7F3AD79EABFC}" type="slidenum">
              <a:rPr lang="en-GB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4673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27313" y="1412776"/>
            <a:ext cx="4895907" cy="2808312"/>
          </a:xfrm>
        </p:spPr>
        <p:txBody>
          <a:bodyPr anchor="t">
            <a:normAutofit/>
          </a:bodyPr>
          <a:lstStyle>
            <a:lvl1pPr algn="l">
              <a:defRPr sz="2800" b="1" baseline="0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527313" y="5949280"/>
            <a:ext cx="3168237" cy="288056"/>
          </a:xfrm>
        </p:spPr>
        <p:txBody>
          <a:bodyPr>
            <a:normAutofit/>
          </a:bodyPr>
          <a:lstStyle>
            <a:lvl3pPr marL="0" indent="0">
              <a:spcBef>
                <a:spcPts val="0"/>
              </a:spcBef>
              <a:buNone/>
              <a:defRPr sz="1200" b="0"/>
            </a:lvl3pPr>
          </a:lstStyle>
          <a:p>
            <a:pPr lvl="2"/>
            <a:r>
              <a:rPr lang="en-US" dirty="0" smtClean="0"/>
              <a:t>Date</a:t>
            </a:r>
            <a:endParaRPr lang="ru-RU" dirty="0" smtClean="0"/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527313" y="6277892"/>
            <a:ext cx="3168237" cy="288056"/>
          </a:xfrm>
        </p:spPr>
        <p:txBody>
          <a:bodyPr>
            <a:normAutofit/>
          </a:bodyPr>
          <a:lstStyle>
            <a:lvl3pPr marL="0" indent="0">
              <a:spcBef>
                <a:spcPts val="0"/>
              </a:spcBef>
              <a:buNone/>
              <a:defRPr sz="1200" b="0"/>
            </a:lvl3pPr>
          </a:lstStyle>
          <a:p>
            <a:pPr lvl="2"/>
            <a:r>
              <a:rPr lang="en-US" dirty="0" smtClean="0"/>
              <a:t>Place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8153143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торая стр c 4 разделител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 userDrawn="1"/>
        </p:nvCxnSpPr>
        <p:spPr>
          <a:xfrm>
            <a:off x="6290310" y="1484784"/>
            <a:ext cx="5468787" cy="0"/>
          </a:xfrm>
          <a:prstGeom prst="line">
            <a:avLst/>
          </a:prstGeom>
          <a:ln w="1270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Текст 14"/>
          <p:cNvSpPr>
            <a:spLocks noGrp="1"/>
          </p:cNvSpPr>
          <p:nvPr>
            <p:ph type="body" sz="quarter" idx="12" hasCustomPrompt="1"/>
          </p:nvPr>
        </p:nvSpPr>
        <p:spPr>
          <a:xfrm>
            <a:off x="6289748" y="1628776"/>
            <a:ext cx="5469348" cy="2088257"/>
          </a:xfrm>
        </p:spPr>
        <p:txBody>
          <a:bodyPr/>
          <a:lstStyle/>
          <a:p>
            <a:pPr lvl="0"/>
            <a:r>
              <a:rPr lang="en-US" dirty="0" smtClean="0"/>
              <a:t>Bullet level one</a:t>
            </a:r>
          </a:p>
          <a:p>
            <a:pPr lvl="1"/>
            <a:r>
              <a:rPr lang="en-US" dirty="0" smtClean="0"/>
              <a:t>Bullet level two</a:t>
            </a:r>
          </a:p>
          <a:p>
            <a:pPr lvl="2"/>
            <a:r>
              <a:rPr lang="en-US" dirty="0" smtClean="0"/>
              <a:t>Bullet level three</a:t>
            </a:r>
          </a:p>
          <a:p>
            <a:pPr lvl="3"/>
            <a:r>
              <a:rPr lang="en-US" dirty="0" smtClean="0"/>
              <a:t>Bullet level four</a:t>
            </a:r>
          </a:p>
          <a:p>
            <a:pPr lvl="4"/>
            <a:r>
              <a:rPr lang="en-US" dirty="0" smtClean="0"/>
              <a:t>Bullet level five</a:t>
            </a:r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6290310" y="4067964"/>
            <a:ext cx="5468784" cy="0"/>
          </a:xfrm>
          <a:prstGeom prst="line">
            <a:avLst/>
          </a:prstGeom>
          <a:ln w="1270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6289749" y="4211956"/>
            <a:ext cx="5469345" cy="2088257"/>
          </a:xfrm>
        </p:spPr>
        <p:txBody>
          <a:bodyPr/>
          <a:lstStyle/>
          <a:p>
            <a:pPr lvl="0"/>
            <a:r>
              <a:rPr lang="en-US" dirty="0" smtClean="0"/>
              <a:t>Bullet level one</a:t>
            </a:r>
          </a:p>
          <a:p>
            <a:pPr lvl="1"/>
            <a:r>
              <a:rPr lang="en-US" dirty="0" smtClean="0"/>
              <a:t>Bullet level two</a:t>
            </a:r>
          </a:p>
          <a:p>
            <a:pPr lvl="2"/>
            <a:r>
              <a:rPr lang="en-US" dirty="0" smtClean="0"/>
              <a:t>Bullet level three</a:t>
            </a:r>
          </a:p>
          <a:p>
            <a:pPr lvl="3"/>
            <a:r>
              <a:rPr lang="en-US" dirty="0" smtClean="0"/>
              <a:t>Bullet level four</a:t>
            </a:r>
          </a:p>
          <a:p>
            <a:pPr lvl="4"/>
            <a:r>
              <a:rPr lang="en-US" dirty="0" smtClean="0"/>
              <a:t>Bullet level five</a:t>
            </a:r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>
            <a:off x="335878" y="1484784"/>
            <a:ext cx="5471322" cy="0"/>
          </a:xfrm>
          <a:prstGeom prst="line">
            <a:avLst/>
          </a:prstGeom>
          <a:ln w="1270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14"/>
          <p:cNvSpPr>
            <a:spLocks noGrp="1"/>
          </p:cNvSpPr>
          <p:nvPr>
            <p:ph type="body" sz="quarter" idx="16" hasCustomPrompt="1"/>
          </p:nvPr>
        </p:nvSpPr>
        <p:spPr>
          <a:xfrm>
            <a:off x="335316" y="1628776"/>
            <a:ext cx="5471896" cy="2088257"/>
          </a:xfrm>
        </p:spPr>
        <p:txBody>
          <a:bodyPr/>
          <a:lstStyle/>
          <a:p>
            <a:pPr lvl="0"/>
            <a:r>
              <a:rPr lang="en-US" dirty="0" smtClean="0"/>
              <a:t>Bullet level one</a:t>
            </a:r>
          </a:p>
          <a:p>
            <a:pPr lvl="1"/>
            <a:r>
              <a:rPr lang="en-US" dirty="0" smtClean="0"/>
              <a:t>Bullet level two</a:t>
            </a:r>
          </a:p>
          <a:p>
            <a:pPr lvl="2"/>
            <a:r>
              <a:rPr lang="en-US" dirty="0" smtClean="0"/>
              <a:t>Bullet level three</a:t>
            </a:r>
          </a:p>
          <a:p>
            <a:pPr lvl="3"/>
            <a:r>
              <a:rPr lang="en-US" dirty="0" smtClean="0"/>
              <a:t>Bullet level four</a:t>
            </a:r>
          </a:p>
          <a:p>
            <a:pPr lvl="4"/>
            <a:r>
              <a:rPr lang="en-US" dirty="0" smtClean="0"/>
              <a:t>Bullet level five</a:t>
            </a:r>
          </a:p>
        </p:txBody>
      </p:sp>
      <p:cxnSp>
        <p:nvCxnSpPr>
          <p:cNvPr id="21" name="Прямая соединительная линия 20"/>
          <p:cNvCxnSpPr/>
          <p:nvPr userDrawn="1"/>
        </p:nvCxnSpPr>
        <p:spPr>
          <a:xfrm>
            <a:off x="335878" y="4067964"/>
            <a:ext cx="5471322" cy="0"/>
          </a:xfrm>
          <a:prstGeom prst="line">
            <a:avLst/>
          </a:prstGeom>
          <a:ln w="1270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14"/>
          <p:cNvSpPr>
            <a:spLocks noGrp="1"/>
          </p:cNvSpPr>
          <p:nvPr>
            <p:ph type="body" sz="quarter" idx="18" hasCustomPrompt="1"/>
          </p:nvPr>
        </p:nvSpPr>
        <p:spPr>
          <a:xfrm>
            <a:off x="335316" y="4211956"/>
            <a:ext cx="5471896" cy="2088257"/>
          </a:xfrm>
        </p:spPr>
        <p:txBody>
          <a:bodyPr/>
          <a:lstStyle/>
          <a:p>
            <a:pPr lvl="0"/>
            <a:r>
              <a:rPr lang="en-US" dirty="0" smtClean="0"/>
              <a:t>Bullet level one</a:t>
            </a:r>
          </a:p>
          <a:p>
            <a:pPr lvl="1"/>
            <a:r>
              <a:rPr lang="en-US" dirty="0" smtClean="0"/>
              <a:t>Bullet level two</a:t>
            </a:r>
          </a:p>
          <a:p>
            <a:pPr lvl="2"/>
            <a:r>
              <a:rPr lang="en-US" dirty="0" smtClean="0"/>
              <a:t>Bullet level three</a:t>
            </a:r>
          </a:p>
          <a:p>
            <a:pPr lvl="3"/>
            <a:r>
              <a:rPr lang="en-US" dirty="0" smtClean="0"/>
              <a:t>Bullet level four</a:t>
            </a:r>
          </a:p>
          <a:p>
            <a:pPr lvl="4"/>
            <a:r>
              <a:rPr lang="en-US" dirty="0" smtClean="0"/>
              <a:t>Bullet level five</a:t>
            </a:r>
          </a:p>
        </p:txBody>
      </p:sp>
      <p:sp>
        <p:nvSpPr>
          <p:cNvPr id="23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335317" y="1196607"/>
            <a:ext cx="5471894" cy="287337"/>
          </a:xfrm>
        </p:spPr>
        <p:txBody>
          <a:bodyPr/>
          <a:lstStyle>
            <a:lvl1pPr algn="ctr">
              <a:defRPr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24" name="Текст 2"/>
          <p:cNvSpPr>
            <a:spLocks noGrp="1"/>
          </p:cNvSpPr>
          <p:nvPr>
            <p:ph type="body" sz="quarter" idx="13" hasCustomPrompt="1"/>
          </p:nvPr>
        </p:nvSpPr>
        <p:spPr>
          <a:xfrm>
            <a:off x="6271950" y="1196607"/>
            <a:ext cx="5471894" cy="287337"/>
          </a:xfrm>
        </p:spPr>
        <p:txBody>
          <a:bodyPr/>
          <a:lstStyle>
            <a:lvl1pPr algn="ctr">
              <a:defRPr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25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335317" y="3776256"/>
            <a:ext cx="5471894" cy="287337"/>
          </a:xfrm>
        </p:spPr>
        <p:txBody>
          <a:bodyPr/>
          <a:lstStyle>
            <a:lvl1pPr algn="ctr">
              <a:defRPr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26" name="Текст 2"/>
          <p:cNvSpPr>
            <a:spLocks noGrp="1"/>
          </p:cNvSpPr>
          <p:nvPr>
            <p:ph type="body" sz="quarter" idx="20" hasCustomPrompt="1"/>
          </p:nvPr>
        </p:nvSpPr>
        <p:spPr>
          <a:xfrm>
            <a:off x="6271950" y="3776256"/>
            <a:ext cx="5471894" cy="287337"/>
          </a:xfrm>
        </p:spPr>
        <p:txBody>
          <a:bodyPr/>
          <a:lstStyle>
            <a:lvl1pPr algn="ctr">
              <a:defRPr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7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143320" y="44624"/>
            <a:ext cx="8927830" cy="86409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cap="all" baseline="0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en-US" dirty="0" smtClean="0"/>
              <a:t>Sample build a text slide. Title</a:t>
            </a:r>
            <a:endParaRPr lang="ru-RU" dirty="0"/>
          </a:p>
        </p:txBody>
      </p:sp>
      <p:sp>
        <p:nvSpPr>
          <p:cNvPr id="20" name="Номер слайда 1"/>
          <p:cNvSpPr txBox="1">
            <a:spLocks/>
          </p:cNvSpPr>
          <p:nvPr userDrawn="1"/>
        </p:nvSpPr>
        <p:spPr>
          <a:xfrm>
            <a:off x="11279183" y="6467907"/>
            <a:ext cx="959982" cy="22210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5DE7837-F0D0-184A-9FAC-EF1E2C7A6DC2}" type="slidenum">
              <a:rPr lang="ru-RU" sz="1200" smtClean="0">
                <a:solidFill>
                  <a:srgbClr val="404040"/>
                </a:solidFill>
              </a:rPr>
              <a:pPr algn="ctr"/>
              <a:t>‹#›</a:t>
            </a:fld>
            <a:endParaRPr lang="ru-RU" sz="12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3794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торая стр c 4 разделителями +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1967285" y="44624"/>
            <a:ext cx="7103865" cy="86409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cap="all" baseline="0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en-US" dirty="0" smtClean="0"/>
              <a:t>Sample build a text slide. Title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6290310" y="1484784"/>
            <a:ext cx="5468787" cy="0"/>
          </a:xfrm>
          <a:prstGeom prst="line">
            <a:avLst/>
          </a:prstGeom>
          <a:ln w="1270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Текст 14"/>
          <p:cNvSpPr>
            <a:spLocks noGrp="1"/>
          </p:cNvSpPr>
          <p:nvPr>
            <p:ph type="body" sz="quarter" idx="12" hasCustomPrompt="1"/>
          </p:nvPr>
        </p:nvSpPr>
        <p:spPr>
          <a:xfrm>
            <a:off x="6289748" y="1628776"/>
            <a:ext cx="5469348" cy="2088257"/>
          </a:xfrm>
        </p:spPr>
        <p:txBody>
          <a:bodyPr/>
          <a:lstStyle/>
          <a:p>
            <a:pPr lvl="0"/>
            <a:r>
              <a:rPr lang="en-US" dirty="0" smtClean="0"/>
              <a:t>Bullet level one</a:t>
            </a:r>
          </a:p>
          <a:p>
            <a:pPr lvl="1"/>
            <a:r>
              <a:rPr lang="en-US" dirty="0" smtClean="0"/>
              <a:t>Bullet level two</a:t>
            </a:r>
          </a:p>
          <a:p>
            <a:pPr lvl="2"/>
            <a:r>
              <a:rPr lang="en-US" dirty="0" smtClean="0"/>
              <a:t>Bullet level three</a:t>
            </a:r>
          </a:p>
          <a:p>
            <a:pPr lvl="3"/>
            <a:r>
              <a:rPr lang="en-US" dirty="0" smtClean="0"/>
              <a:t>Bullet level four</a:t>
            </a:r>
          </a:p>
          <a:p>
            <a:pPr lvl="4"/>
            <a:r>
              <a:rPr lang="en-US" dirty="0" smtClean="0"/>
              <a:t>Bullet level five</a:t>
            </a:r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6290310" y="4067964"/>
            <a:ext cx="5468784" cy="0"/>
          </a:xfrm>
          <a:prstGeom prst="line">
            <a:avLst/>
          </a:prstGeom>
          <a:ln w="1270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6289749" y="4211956"/>
            <a:ext cx="5469345" cy="2088257"/>
          </a:xfrm>
        </p:spPr>
        <p:txBody>
          <a:bodyPr/>
          <a:lstStyle/>
          <a:p>
            <a:pPr lvl="0"/>
            <a:r>
              <a:rPr lang="en-US" dirty="0" smtClean="0"/>
              <a:t>Bullet level one</a:t>
            </a:r>
          </a:p>
          <a:p>
            <a:pPr lvl="1"/>
            <a:r>
              <a:rPr lang="en-US" dirty="0" smtClean="0"/>
              <a:t>Bullet level two</a:t>
            </a:r>
          </a:p>
          <a:p>
            <a:pPr lvl="2"/>
            <a:r>
              <a:rPr lang="en-US" dirty="0" smtClean="0"/>
              <a:t>Bullet level three</a:t>
            </a:r>
          </a:p>
          <a:p>
            <a:pPr lvl="3"/>
            <a:r>
              <a:rPr lang="en-US" dirty="0" smtClean="0"/>
              <a:t>Bullet level four</a:t>
            </a:r>
          </a:p>
          <a:p>
            <a:pPr lvl="4"/>
            <a:r>
              <a:rPr lang="en-US" dirty="0" smtClean="0"/>
              <a:t>Bullet level five</a:t>
            </a:r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>
            <a:off x="335878" y="1484784"/>
            <a:ext cx="5471322" cy="0"/>
          </a:xfrm>
          <a:prstGeom prst="line">
            <a:avLst/>
          </a:prstGeom>
          <a:ln w="1270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14"/>
          <p:cNvSpPr>
            <a:spLocks noGrp="1"/>
          </p:cNvSpPr>
          <p:nvPr>
            <p:ph type="body" sz="quarter" idx="16" hasCustomPrompt="1"/>
          </p:nvPr>
        </p:nvSpPr>
        <p:spPr>
          <a:xfrm>
            <a:off x="335316" y="1628776"/>
            <a:ext cx="5471896" cy="2088257"/>
          </a:xfrm>
        </p:spPr>
        <p:txBody>
          <a:bodyPr/>
          <a:lstStyle/>
          <a:p>
            <a:pPr lvl="0"/>
            <a:r>
              <a:rPr lang="en-US" dirty="0" smtClean="0"/>
              <a:t>Bullet level one</a:t>
            </a:r>
          </a:p>
          <a:p>
            <a:pPr lvl="1"/>
            <a:r>
              <a:rPr lang="en-US" dirty="0" smtClean="0"/>
              <a:t>Bullet level two</a:t>
            </a:r>
          </a:p>
          <a:p>
            <a:pPr lvl="2"/>
            <a:r>
              <a:rPr lang="en-US" dirty="0" smtClean="0"/>
              <a:t>Bullet level three</a:t>
            </a:r>
          </a:p>
          <a:p>
            <a:pPr lvl="3"/>
            <a:r>
              <a:rPr lang="en-US" dirty="0" smtClean="0"/>
              <a:t>Bullet level four</a:t>
            </a:r>
          </a:p>
          <a:p>
            <a:pPr lvl="4"/>
            <a:r>
              <a:rPr lang="en-US" dirty="0" smtClean="0"/>
              <a:t>Bullet level five</a:t>
            </a:r>
          </a:p>
        </p:txBody>
      </p:sp>
      <p:cxnSp>
        <p:nvCxnSpPr>
          <p:cNvPr id="21" name="Прямая соединительная линия 20"/>
          <p:cNvCxnSpPr/>
          <p:nvPr userDrawn="1"/>
        </p:nvCxnSpPr>
        <p:spPr>
          <a:xfrm>
            <a:off x="335878" y="4067964"/>
            <a:ext cx="5471322" cy="0"/>
          </a:xfrm>
          <a:prstGeom prst="line">
            <a:avLst/>
          </a:prstGeom>
          <a:ln w="1270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14"/>
          <p:cNvSpPr>
            <a:spLocks noGrp="1"/>
          </p:cNvSpPr>
          <p:nvPr>
            <p:ph type="body" sz="quarter" idx="18" hasCustomPrompt="1"/>
          </p:nvPr>
        </p:nvSpPr>
        <p:spPr>
          <a:xfrm>
            <a:off x="335316" y="4211956"/>
            <a:ext cx="5471896" cy="2088257"/>
          </a:xfrm>
        </p:spPr>
        <p:txBody>
          <a:bodyPr/>
          <a:lstStyle/>
          <a:p>
            <a:pPr lvl="0"/>
            <a:r>
              <a:rPr lang="en-US" dirty="0" smtClean="0"/>
              <a:t>Bullet level one</a:t>
            </a:r>
          </a:p>
          <a:p>
            <a:pPr lvl="1"/>
            <a:r>
              <a:rPr lang="en-US" dirty="0" smtClean="0"/>
              <a:t>Bullet level two</a:t>
            </a:r>
          </a:p>
          <a:p>
            <a:pPr lvl="2"/>
            <a:r>
              <a:rPr lang="en-US" dirty="0" smtClean="0"/>
              <a:t>Bullet level three</a:t>
            </a:r>
          </a:p>
          <a:p>
            <a:pPr lvl="3"/>
            <a:r>
              <a:rPr lang="en-US" dirty="0" smtClean="0"/>
              <a:t>Bullet level four</a:t>
            </a:r>
          </a:p>
          <a:p>
            <a:pPr lvl="4"/>
            <a:r>
              <a:rPr lang="en-US" dirty="0" smtClean="0"/>
              <a:t>Bullet level five</a:t>
            </a:r>
          </a:p>
        </p:txBody>
      </p:sp>
      <p:sp>
        <p:nvSpPr>
          <p:cNvPr id="23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335317" y="1196607"/>
            <a:ext cx="5471894" cy="287337"/>
          </a:xfrm>
        </p:spPr>
        <p:txBody>
          <a:bodyPr/>
          <a:lstStyle>
            <a:lvl1pPr algn="ctr">
              <a:defRPr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24" name="Текст 2"/>
          <p:cNvSpPr>
            <a:spLocks noGrp="1"/>
          </p:cNvSpPr>
          <p:nvPr>
            <p:ph type="body" sz="quarter" idx="13" hasCustomPrompt="1"/>
          </p:nvPr>
        </p:nvSpPr>
        <p:spPr>
          <a:xfrm>
            <a:off x="6271950" y="1196607"/>
            <a:ext cx="5471894" cy="287337"/>
          </a:xfrm>
        </p:spPr>
        <p:txBody>
          <a:bodyPr/>
          <a:lstStyle>
            <a:lvl1pPr algn="ctr">
              <a:defRPr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25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335317" y="3776256"/>
            <a:ext cx="5471894" cy="287337"/>
          </a:xfrm>
        </p:spPr>
        <p:txBody>
          <a:bodyPr/>
          <a:lstStyle>
            <a:lvl1pPr algn="ctr">
              <a:defRPr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26" name="Текст 2"/>
          <p:cNvSpPr>
            <a:spLocks noGrp="1"/>
          </p:cNvSpPr>
          <p:nvPr>
            <p:ph type="body" sz="quarter" idx="20" hasCustomPrompt="1"/>
          </p:nvPr>
        </p:nvSpPr>
        <p:spPr>
          <a:xfrm>
            <a:off x="6271950" y="3776256"/>
            <a:ext cx="5471894" cy="287337"/>
          </a:xfrm>
        </p:spPr>
        <p:txBody>
          <a:bodyPr/>
          <a:lstStyle>
            <a:lvl1pPr algn="ctr">
              <a:defRPr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21"/>
          </p:nvPr>
        </p:nvSpPr>
        <p:spPr>
          <a:xfrm>
            <a:off x="274284" y="91440"/>
            <a:ext cx="1501005" cy="79248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17" name="Номер слайда 1"/>
          <p:cNvSpPr txBox="1">
            <a:spLocks/>
          </p:cNvSpPr>
          <p:nvPr userDrawn="1"/>
        </p:nvSpPr>
        <p:spPr>
          <a:xfrm>
            <a:off x="11279183" y="6467907"/>
            <a:ext cx="959982" cy="22210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5DE7837-F0D0-184A-9FAC-EF1E2C7A6DC2}" type="slidenum">
              <a:rPr lang="ru-RU" sz="1200" smtClean="0">
                <a:solidFill>
                  <a:srgbClr val="404040"/>
                </a:solidFill>
              </a:rPr>
              <a:pPr algn="ctr"/>
              <a:t>‹#›</a:t>
            </a:fld>
            <a:endParaRPr lang="ru-RU" sz="12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4528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торая стр c 4 разделителями +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 userDrawn="1"/>
        </p:nvCxnSpPr>
        <p:spPr>
          <a:xfrm>
            <a:off x="6290310" y="1484784"/>
            <a:ext cx="5468787" cy="0"/>
          </a:xfrm>
          <a:prstGeom prst="line">
            <a:avLst/>
          </a:prstGeom>
          <a:ln w="1270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 userDrawn="1"/>
        </p:nvCxnSpPr>
        <p:spPr>
          <a:xfrm>
            <a:off x="6290310" y="4067964"/>
            <a:ext cx="5468784" cy="0"/>
          </a:xfrm>
          <a:prstGeom prst="line">
            <a:avLst/>
          </a:prstGeom>
          <a:ln w="1270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 userDrawn="1"/>
        </p:nvCxnSpPr>
        <p:spPr>
          <a:xfrm>
            <a:off x="335878" y="1484784"/>
            <a:ext cx="5471322" cy="0"/>
          </a:xfrm>
          <a:prstGeom prst="line">
            <a:avLst/>
          </a:prstGeom>
          <a:ln w="1270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 userDrawn="1"/>
        </p:nvCxnSpPr>
        <p:spPr>
          <a:xfrm>
            <a:off x="335878" y="4067964"/>
            <a:ext cx="5471322" cy="0"/>
          </a:xfrm>
          <a:prstGeom prst="line">
            <a:avLst/>
          </a:prstGeom>
          <a:ln w="1270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335317" y="1196607"/>
            <a:ext cx="5471894" cy="287337"/>
          </a:xfrm>
        </p:spPr>
        <p:txBody>
          <a:bodyPr/>
          <a:lstStyle>
            <a:lvl1pPr algn="ctr">
              <a:defRPr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ru-RU" dirty="0"/>
          </a:p>
        </p:txBody>
      </p:sp>
      <p:sp>
        <p:nvSpPr>
          <p:cNvPr id="24" name="Текст 2"/>
          <p:cNvSpPr>
            <a:spLocks noGrp="1"/>
          </p:cNvSpPr>
          <p:nvPr>
            <p:ph type="body" sz="quarter" idx="13" hasCustomPrompt="1"/>
          </p:nvPr>
        </p:nvSpPr>
        <p:spPr>
          <a:xfrm>
            <a:off x="6271950" y="1196607"/>
            <a:ext cx="5471894" cy="287337"/>
          </a:xfrm>
        </p:spPr>
        <p:txBody>
          <a:bodyPr/>
          <a:lstStyle>
            <a:lvl1pPr algn="ctr">
              <a:defRPr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ru-RU" dirty="0"/>
          </a:p>
        </p:txBody>
      </p:sp>
      <p:sp>
        <p:nvSpPr>
          <p:cNvPr id="25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335317" y="3776256"/>
            <a:ext cx="5471894" cy="287337"/>
          </a:xfrm>
        </p:spPr>
        <p:txBody>
          <a:bodyPr/>
          <a:lstStyle>
            <a:lvl1pPr algn="ctr">
              <a:defRPr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ru-RU" dirty="0"/>
          </a:p>
        </p:txBody>
      </p:sp>
      <p:sp>
        <p:nvSpPr>
          <p:cNvPr id="26" name="Текст 2"/>
          <p:cNvSpPr>
            <a:spLocks noGrp="1"/>
          </p:cNvSpPr>
          <p:nvPr>
            <p:ph type="body" sz="quarter" idx="20" hasCustomPrompt="1"/>
          </p:nvPr>
        </p:nvSpPr>
        <p:spPr>
          <a:xfrm>
            <a:off x="6271950" y="3776256"/>
            <a:ext cx="5471894" cy="287337"/>
          </a:xfrm>
        </p:spPr>
        <p:txBody>
          <a:bodyPr/>
          <a:lstStyle>
            <a:lvl1pPr algn="ctr">
              <a:defRPr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ru-RU" dirty="0"/>
          </a:p>
        </p:txBody>
      </p:sp>
      <p:sp>
        <p:nvSpPr>
          <p:cNvPr id="3" name="Диаграмма 2"/>
          <p:cNvSpPr>
            <a:spLocks noGrp="1"/>
          </p:cNvSpPr>
          <p:nvPr>
            <p:ph type="chart" sz="quarter" idx="22" hasCustomPrompt="1"/>
          </p:nvPr>
        </p:nvSpPr>
        <p:spPr>
          <a:xfrm>
            <a:off x="334390" y="1628776"/>
            <a:ext cx="5472988" cy="2016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Insert Diagrams</a:t>
            </a:r>
            <a:endParaRPr lang="ru-RU" dirty="0"/>
          </a:p>
        </p:txBody>
      </p:sp>
      <p:sp>
        <p:nvSpPr>
          <p:cNvPr id="20" name="Диаграмма 2"/>
          <p:cNvSpPr>
            <a:spLocks noGrp="1"/>
          </p:cNvSpPr>
          <p:nvPr>
            <p:ph type="chart" sz="quarter" idx="23" hasCustomPrompt="1"/>
          </p:nvPr>
        </p:nvSpPr>
        <p:spPr>
          <a:xfrm>
            <a:off x="6286739" y="1628776"/>
            <a:ext cx="5472988" cy="2016125"/>
          </a:xfrm>
        </p:spPr>
        <p:txBody>
          <a:bodyPr/>
          <a:lstStyle/>
          <a:p>
            <a:r>
              <a:rPr lang="en-US" dirty="0" smtClean="0"/>
              <a:t>Insert Diagrams</a:t>
            </a:r>
            <a:endParaRPr lang="ru-RU" dirty="0"/>
          </a:p>
        </p:txBody>
      </p:sp>
      <p:sp>
        <p:nvSpPr>
          <p:cNvPr id="27" name="Диаграмма 2"/>
          <p:cNvSpPr>
            <a:spLocks noGrp="1"/>
          </p:cNvSpPr>
          <p:nvPr>
            <p:ph type="chart" sz="quarter" idx="24" hasCustomPrompt="1"/>
          </p:nvPr>
        </p:nvSpPr>
        <p:spPr>
          <a:xfrm>
            <a:off x="334390" y="4221957"/>
            <a:ext cx="5472988" cy="2016125"/>
          </a:xfrm>
        </p:spPr>
        <p:txBody>
          <a:bodyPr/>
          <a:lstStyle/>
          <a:p>
            <a:r>
              <a:rPr lang="en-US" dirty="0" smtClean="0"/>
              <a:t>Insert Diagrams</a:t>
            </a:r>
            <a:endParaRPr lang="ru-RU" dirty="0"/>
          </a:p>
        </p:txBody>
      </p:sp>
      <p:sp>
        <p:nvSpPr>
          <p:cNvPr id="28" name="Диаграмма 2"/>
          <p:cNvSpPr>
            <a:spLocks noGrp="1"/>
          </p:cNvSpPr>
          <p:nvPr>
            <p:ph type="chart" sz="quarter" idx="25" hasCustomPrompt="1"/>
          </p:nvPr>
        </p:nvSpPr>
        <p:spPr>
          <a:xfrm>
            <a:off x="6286739" y="4221957"/>
            <a:ext cx="5472988" cy="2016125"/>
          </a:xfrm>
        </p:spPr>
        <p:txBody>
          <a:bodyPr/>
          <a:lstStyle/>
          <a:p>
            <a:r>
              <a:rPr lang="en-US" dirty="0" smtClean="0"/>
              <a:t>Insert Diagrams</a:t>
            </a:r>
            <a:endParaRPr lang="ru-RU" dirty="0"/>
          </a:p>
        </p:txBody>
      </p:sp>
      <p:sp>
        <p:nvSpPr>
          <p:cNvPr id="30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143320" y="44624"/>
            <a:ext cx="8927830" cy="86409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cap="all" baseline="0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en-US" dirty="0" smtClean="0"/>
              <a:t>Sample build a text slide. Title</a:t>
            </a:r>
            <a:endParaRPr lang="ru-RU" dirty="0"/>
          </a:p>
        </p:txBody>
      </p:sp>
      <p:sp>
        <p:nvSpPr>
          <p:cNvPr id="16" name="Номер слайда 1"/>
          <p:cNvSpPr txBox="1">
            <a:spLocks/>
          </p:cNvSpPr>
          <p:nvPr userDrawn="1"/>
        </p:nvSpPr>
        <p:spPr>
          <a:xfrm>
            <a:off x="11279183" y="6467907"/>
            <a:ext cx="959982" cy="22210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5DE7837-F0D0-184A-9FAC-EF1E2C7A6DC2}" type="slidenum">
              <a:rPr lang="ru-RU" sz="1200" smtClean="0">
                <a:solidFill>
                  <a:srgbClr val="404040"/>
                </a:solidFill>
              </a:rPr>
              <a:pPr algn="ctr"/>
              <a:t>‹#›</a:t>
            </a:fld>
            <a:endParaRPr lang="ru-RU" sz="12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3686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торые стр с разделителем перечисления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335318" y="1196606"/>
            <a:ext cx="2783946" cy="288178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 smtClean="0"/>
              <a:t>Sample text </a:t>
            </a:r>
            <a:endParaRPr lang="ru-RU" dirty="0" smtClean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3119263" y="1196975"/>
            <a:ext cx="8736761" cy="1727200"/>
          </a:xfr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b="0"/>
            </a:lvl1pPr>
            <a:lvl2pPr>
              <a:defRPr/>
            </a:lvl2pPr>
          </a:lstStyle>
          <a:p>
            <a:pPr lvl="1"/>
            <a:r>
              <a:rPr lang="en-US" dirty="0" smtClean="0"/>
              <a:t>Bullet level two</a:t>
            </a:r>
          </a:p>
          <a:p>
            <a:pPr lvl="2"/>
            <a:r>
              <a:rPr lang="en-US" dirty="0" smtClean="0"/>
              <a:t>Bullet level three</a:t>
            </a:r>
          </a:p>
          <a:p>
            <a:pPr lvl="3"/>
            <a:r>
              <a:rPr lang="en-US" dirty="0" smtClean="0"/>
              <a:t>Bullet level four</a:t>
            </a:r>
          </a:p>
          <a:p>
            <a:pPr lvl="4"/>
            <a:r>
              <a:rPr lang="en-US" dirty="0" smtClean="0"/>
              <a:t>Bullet level five</a:t>
            </a:r>
          </a:p>
        </p:txBody>
      </p:sp>
      <p:sp>
        <p:nvSpPr>
          <p:cNvPr id="12" name="Рисунок SmartArt 11"/>
          <p:cNvSpPr>
            <a:spLocks noGrp="1"/>
          </p:cNvSpPr>
          <p:nvPr>
            <p:ph type="dgm" sz="quarter" idx="13" hasCustomPrompt="1"/>
          </p:nvPr>
        </p:nvSpPr>
        <p:spPr>
          <a:xfrm>
            <a:off x="294683" y="2996952"/>
            <a:ext cx="11518500" cy="18000"/>
          </a:xfrm>
          <a:solidFill>
            <a:srgbClr val="D9D9D9"/>
          </a:solidFill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335318" y="3139706"/>
            <a:ext cx="2783946" cy="288178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 smtClean="0"/>
              <a:t>Sample text </a:t>
            </a:r>
            <a:endParaRPr lang="ru-RU" dirty="0" smtClean="0"/>
          </a:p>
        </p:txBody>
      </p:sp>
      <p:sp>
        <p:nvSpPr>
          <p:cNvPr id="15" name="Рисунок SmartArt 11"/>
          <p:cNvSpPr>
            <a:spLocks noGrp="1"/>
          </p:cNvSpPr>
          <p:nvPr>
            <p:ph type="dgm" sz="quarter" idx="16" hasCustomPrompt="1"/>
          </p:nvPr>
        </p:nvSpPr>
        <p:spPr>
          <a:xfrm>
            <a:off x="294683" y="4940052"/>
            <a:ext cx="11518500" cy="18000"/>
          </a:xfrm>
          <a:solidFill>
            <a:srgbClr val="D9D9D9"/>
          </a:solidFill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16" name="Текст 6"/>
          <p:cNvSpPr>
            <a:spLocks noGrp="1"/>
          </p:cNvSpPr>
          <p:nvPr>
            <p:ph type="body" sz="quarter" idx="17" hasCustomPrompt="1"/>
          </p:nvPr>
        </p:nvSpPr>
        <p:spPr>
          <a:xfrm>
            <a:off x="3119263" y="3147695"/>
            <a:ext cx="8736761" cy="1727200"/>
          </a:xfr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b="0"/>
            </a:lvl1pPr>
            <a:lvl2pPr>
              <a:defRPr/>
            </a:lvl2pPr>
          </a:lstStyle>
          <a:p>
            <a:pPr lvl="1"/>
            <a:r>
              <a:rPr lang="en-US" dirty="0" smtClean="0"/>
              <a:t>Bullet level two</a:t>
            </a:r>
          </a:p>
          <a:p>
            <a:pPr lvl="2"/>
            <a:r>
              <a:rPr lang="en-US" dirty="0" smtClean="0"/>
              <a:t>Bullet level three</a:t>
            </a:r>
          </a:p>
          <a:p>
            <a:pPr lvl="3"/>
            <a:r>
              <a:rPr lang="en-US" dirty="0" smtClean="0"/>
              <a:t>Bullet level four</a:t>
            </a:r>
          </a:p>
          <a:p>
            <a:pPr lvl="4"/>
            <a:r>
              <a:rPr lang="en-US" dirty="0" smtClean="0"/>
              <a:t>Bullet level five</a:t>
            </a:r>
          </a:p>
        </p:txBody>
      </p:sp>
      <p:sp>
        <p:nvSpPr>
          <p:cNvPr id="9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143320" y="44624"/>
            <a:ext cx="8927830" cy="86409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cap="all" baseline="0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en-US" dirty="0" smtClean="0"/>
              <a:t>Sample build a text slide. Title</a:t>
            </a:r>
            <a:endParaRPr lang="ru-RU" dirty="0"/>
          </a:p>
        </p:txBody>
      </p:sp>
      <p:sp>
        <p:nvSpPr>
          <p:cNvPr id="10" name="Номер слайда 1"/>
          <p:cNvSpPr txBox="1">
            <a:spLocks/>
          </p:cNvSpPr>
          <p:nvPr userDrawn="1"/>
        </p:nvSpPr>
        <p:spPr>
          <a:xfrm>
            <a:off x="11279183" y="6467907"/>
            <a:ext cx="959982" cy="22210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5DE7837-F0D0-184A-9FAC-EF1E2C7A6DC2}" type="slidenum">
              <a:rPr lang="ru-RU" sz="1200" smtClean="0">
                <a:solidFill>
                  <a:srgbClr val="404040"/>
                </a:solidFill>
              </a:rPr>
              <a:pPr algn="ctr"/>
              <a:t>‹#›</a:t>
            </a:fld>
            <a:endParaRPr lang="ru-RU" sz="12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325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торые стр.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иаграмма 3"/>
          <p:cNvSpPr>
            <a:spLocks noGrp="1"/>
          </p:cNvSpPr>
          <p:nvPr>
            <p:ph type="chart" sz="quarter" idx="10" hasCustomPrompt="1"/>
          </p:nvPr>
        </p:nvSpPr>
        <p:spPr>
          <a:xfrm>
            <a:off x="334391" y="2636912"/>
            <a:ext cx="11424279" cy="3744838"/>
          </a:xfrm>
        </p:spPr>
        <p:txBody>
          <a:bodyPr/>
          <a:lstStyle/>
          <a:p>
            <a:r>
              <a:rPr lang="en-US" dirty="0" smtClean="0"/>
              <a:t>Insert Diagrams</a:t>
            </a:r>
            <a:endParaRPr lang="ru-RU" dirty="0"/>
          </a:p>
        </p:txBody>
      </p:sp>
      <p:sp>
        <p:nvSpPr>
          <p:cNvPr id="5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335316" y="1268760"/>
            <a:ext cx="11423353" cy="1296144"/>
          </a:xfrm>
        </p:spPr>
        <p:txBody>
          <a:bodyPr/>
          <a:lstStyle/>
          <a:p>
            <a:pPr lvl="0"/>
            <a:r>
              <a:rPr lang="en-US" dirty="0" smtClean="0"/>
              <a:t>Bullet level one</a:t>
            </a:r>
          </a:p>
          <a:p>
            <a:pPr lvl="1"/>
            <a:r>
              <a:rPr lang="en-US" dirty="0" smtClean="0"/>
              <a:t>Bullet level two</a:t>
            </a:r>
          </a:p>
          <a:p>
            <a:pPr lvl="2"/>
            <a:r>
              <a:rPr lang="en-US" dirty="0" smtClean="0"/>
              <a:t>Bullet level three</a:t>
            </a:r>
          </a:p>
          <a:p>
            <a:pPr lvl="3"/>
            <a:r>
              <a:rPr lang="en-US" dirty="0" smtClean="0"/>
              <a:t>Bullet level four</a:t>
            </a:r>
          </a:p>
          <a:p>
            <a:pPr lvl="4"/>
            <a:r>
              <a:rPr lang="en-US" dirty="0" smtClean="0"/>
              <a:t>Bullet level five</a:t>
            </a:r>
          </a:p>
        </p:txBody>
      </p:sp>
      <p:sp>
        <p:nvSpPr>
          <p:cNvPr id="6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143320" y="44624"/>
            <a:ext cx="8927830" cy="86409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cap="all" baseline="0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en-US" dirty="0" smtClean="0"/>
              <a:t>Sample build a text slide. Title</a:t>
            </a:r>
            <a:endParaRPr lang="ru-RU" dirty="0"/>
          </a:p>
        </p:txBody>
      </p:sp>
      <p:sp>
        <p:nvSpPr>
          <p:cNvPr id="7" name="Номер слайда 1"/>
          <p:cNvSpPr txBox="1">
            <a:spLocks/>
          </p:cNvSpPr>
          <p:nvPr userDrawn="1"/>
        </p:nvSpPr>
        <p:spPr>
          <a:xfrm>
            <a:off x="11279183" y="6467907"/>
            <a:ext cx="959982" cy="22210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5DE7837-F0D0-184A-9FAC-EF1E2C7A6DC2}" type="slidenum">
              <a:rPr lang="ru-RU" sz="1200" smtClean="0">
                <a:solidFill>
                  <a:srgbClr val="404040"/>
                </a:solidFill>
              </a:rPr>
              <a:pPr algn="ctr"/>
              <a:t>‹#›</a:t>
            </a:fld>
            <a:endParaRPr lang="ru-RU" sz="12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669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торые стр. Бл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Sample build a text slide. Title</a:t>
            </a:r>
            <a:endParaRPr lang="ru-RU" dirty="0"/>
          </a:p>
        </p:txBody>
      </p:sp>
      <p:sp>
        <p:nvSpPr>
          <p:cNvPr id="3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335316" y="1268760"/>
            <a:ext cx="11423353" cy="1296144"/>
          </a:xfrm>
        </p:spPr>
        <p:txBody>
          <a:bodyPr/>
          <a:lstStyle/>
          <a:p>
            <a:pPr lvl="0"/>
            <a:r>
              <a:rPr lang="en-US" dirty="0" smtClean="0"/>
              <a:t>Bullet level one</a:t>
            </a:r>
          </a:p>
          <a:p>
            <a:pPr lvl="1"/>
            <a:r>
              <a:rPr lang="en-US" dirty="0" smtClean="0"/>
              <a:t>Bullet level two</a:t>
            </a:r>
          </a:p>
          <a:p>
            <a:pPr lvl="2"/>
            <a:r>
              <a:rPr lang="en-US" dirty="0" smtClean="0"/>
              <a:t>Bullet level three</a:t>
            </a:r>
          </a:p>
          <a:p>
            <a:pPr lvl="3"/>
            <a:r>
              <a:rPr lang="en-US" dirty="0" smtClean="0"/>
              <a:t>Bullet level four</a:t>
            </a:r>
          </a:p>
          <a:p>
            <a:pPr lvl="4"/>
            <a:r>
              <a:rPr lang="en-US" dirty="0" smtClean="0"/>
              <a:t>Bullet level five</a:t>
            </a:r>
          </a:p>
        </p:txBody>
      </p:sp>
      <p:sp>
        <p:nvSpPr>
          <p:cNvPr id="4" name="Номер слайда 1"/>
          <p:cNvSpPr txBox="1">
            <a:spLocks/>
          </p:cNvSpPr>
          <p:nvPr userDrawn="1"/>
        </p:nvSpPr>
        <p:spPr>
          <a:xfrm>
            <a:off x="11279183" y="6467907"/>
            <a:ext cx="959982" cy="22210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5DE7837-F0D0-184A-9FAC-EF1E2C7A6DC2}" type="slidenum">
              <a:rPr lang="ru-RU" sz="1200" smtClean="0">
                <a:solidFill>
                  <a:srgbClr val="404040"/>
                </a:solidFill>
              </a:rPr>
              <a:pPr algn="ctr"/>
              <a:t>‹#›</a:t>
            </a:fld>
            <a:endParaRPr lang="ru-RU" sz="12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076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27313" y="1412776"/>
            <a:ext cx="5087903" cy="3240360"/>
          </a:xfrm>
        </p:spPr>
        <p:txBody>
          <a:bodyPr anchor="t">
            <a:normAutofit/>
          </a:bodyPr>
          <a:lstStyle>
            <a:lvl1pPr algn="l">
              <a:defRPr sz="2800" b="1" baseline="0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3843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091" y="6356352"/>
            <a:ext cx="2742843" cy="365125"/>
          </a:xfrm>
          <a:prstGeom prst="rect">
            <a:avLst/>
          </a:prstGeom>
        </p:spPr>
        <p:txBody>
          <a:bodyPr/>
          <a:lstStyle/>
          <a:p>
            <a:fld id="{CC3A3F75-2B41-4910-8E11-F480BD09AD35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075" y="6356352"/>
            <a:ext cx="411426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9479" y="6356352"/>
            <a:ext cx="2742843" cy="365125"/>
          </a:xfrm>
          <a:prstGeom prst="rect">
            <a:avLst/>
          </a:prstGeom>
        </p:spPr>
        <p:txBody>
          <a:bodyPr/>
          <a:lstStyle/>
          <a:p>
            <a:fld id="{D23C86EF-BBD5-4961-8EAD-835341AE8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05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1487294" y="1556792"/>
            <a:ext cx="7391859" cy="453650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tabLst/>
              <a:defRPr lang="ru-RU"/>
            </a:lvl1pPr>
            <a:lvl2pPr>
              <a:spcBef>
                <a:spcPts val="600"/>
              </a:spcBef>
              <a:spcAft>
                <a:spcPts val="0"/>
              </a:spcAft>
              <a:defRPr lang="ru-RU" dirty="0"/>
            </a:lvl2pPr>
          </a:lstStyle>
          <a:p>
            <a:pPr lvl="0"/>
            <a:r>
              <a:rPr lang="en-US" dirty="0" smtClean="0"/>
              <a:t>Title</a:t>
            </a:r>
            <a:endParaRPr lang="ru-RU" dirty="0" smtClean="0"/>
          </a:p>
          <a:p>
            <a:pPr lvl="1"/>
            <a:r>
              <a:rPr lang="en-US" dirty="0" smtClean="0"/>
              <a:t>Subheading</a:t>
            </a:r>
            <a:endParaRPr lang="ru-RU" dirty="0" smtClean="0"/>
          </a:p>
          <a:p>
            <a:pPr lvl="0"/>
            <a:r>
              <a:rPr lang="en-US" dirty="0" smtClean="0"/>
              <a:t>Title</a:t>
            </a:r>
            <a:endParaRPr lang="ru-R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Title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Title</a:t>
            </a:r>
            <a:endParaRPr lang="ru-RU" dirty="0" smtClean="0"/>
          </a:p>
          <a:p>
            <a:pPr lvl="1"/>
            <a:r>
              <a:rPr lang="en-US" dirty="0" smtClean="0"/>
              <a:t>Subheading</a:t>
            </a:r>
            <a:endParaRPr lang="ru-RU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43320" y="332656"/>
            <a:ext cx="9167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baseline="0" dirty="0" smtClean="0">
                <a:solidFill>
                  <a:srgbClr val="0070C0"/>
                </a:solidFill>
              </a:rPr>
              <a:t>contents</a:t>
            </a:r>
            <a:endParaRPr lang="ru-RU" b="1" cap="all" baseline="0" dirty="0">
              <a:solidFill>
                <a:srgbClr val="0070C0"/>
              </a:solidFill>
            </a:endParaRPr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3" hasCustomPrompt="1"/>
          </p:nvPr>
        </p:nvSpPr>
        <p:spPr>
          <a:xfrm>
            <a:off x="9077732" y="1556792"/>
            <a:ext cx="1817383" cy="453650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tabLst/>
              <a:defRPr b="0"/>
            </a:lvl1pPr>
            <a:lvl2pPr marL="315450" indent="-171450" algn="r">
              <a:spcBef>
                <a:spcPts val="600"/>
              </a:spcBef>
              <a:spcAft>
                <a:spcPts val="0"/>
              </a:spcAft>
              <a:buClr>
                <a:srgbClr val="757575"/>
              </a:buClr>
              <a:buSzPct val="85000"/>
              <a:buFont typeface="Wingdings" panose="05000000000000000000" pitchFamily="2" charset="2"/>
              <a:buChar char="§"/>
              <a:defRPr/>
            </a:lvl2pPr>
          </a:lstStyle>
          <a:p>
            <a:pPr lvl="0"/>
            <a:r>
              <a:rPr lang="ru-RU" dirty="0" smtClean="0"/>
              <a:t>1</a:t>
            </a:r>
          </a:p>
          <a:p>
            <a:pPr lvl="1"/>
            <a:r>
              <a:rPr lang="ru-RU" dirty="0" smtClean="0"/>
              <a:t>2</a:t>
            </a:r>
          </a:p>
          <a:p>
            <a:pPr lvl="1"/>
            <a:r>
              <a:rPr lang="ru-RU" dirty="0" smtClean="0"/>
              <a:t>3</a:t>
            </a:r>
          </a:p>
          <a:p>
            <a:pPr lvl="1"/>
            <a:r>
              <a:rPr lang="ru-RU" dirty="0" smtClean="0"/>
              <a:t>4</a:t>
            </a:r>
          </a:p>
          <a:p>
            <a:pPr lvl="1"/>
            <a:r>
              <a:rPr lang="ru-RU" dirty="0" smtClean="0"/>
              <a:t>5</a:t>
            </a:r>
          </a:p>
          <a:p>
            <a:pPr lvl="0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8" name="Номер слайда 1"/>
          <p:cNvSpPr txBox="1">
            <a:spLocks/>
          </p:cNvSpPr>
          <p:nvPr userDrawn="1"/>
        </p:nvSpPr>
        <p:spPr>
          <a:xfrm>
            <a:off x="11279183" y="6467907"/>
            <a:ext cx="959982" cy="22210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5DE7837-F0D0-184A-9FAC-EF1E2C7A6DC2}" type="slidenum">
              <a:rPr lang="ru-RU" sz="1200" smtClean="0">
                <a:solidFill>
                  <a:srgbClr val="404040"/>
                </a:solidFill>
              </a:rPr>
              <a:pPr algn="ctr"/>
              <a:t>‹#›</a:t>
            </a:fld>
            <a:endParaRPr lang="ru-RU" sz="12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0936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торые ст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143320" y="44624"/>
            <a:ext cx="8927830" cy="86409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cap="all" baseline="0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en-US" dirty="0" smtClean="0"/>
              <a:t>Sample build a text slide. Title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321692" y="1196752"/>
            <a:ext cx="11341741" cy="5199186"/>
          </a:xfrm>
        </p:spPr>
        <p:txBody>
          <a:bodyPr/>
          <a:lstStyle>
            <a:lvl1pPr marL="0" indent="0">
              <a:buClr>
                <a:schemeClr val="accent1"/>
              </a:buClr>
              <a:buFont typeface="Wingdings" panose="05000000000000000000" pitchFamily="2" charset="2"/>
              <a:buNone/>
              <a:defRPr b="0"/>
            </a:lvl1pPr>
          </a:lstStyle>
          <a:p>
            <a:pPr lvl="0"/>
            <a:r>
              <a:rPr lang="en-US" dirty="0" smtClean="0"/>
              <a:t>Bullet level one</a:t>
            </a:r>
          </a:p>
          <a:p>
            <a:pPr lvl="1"/>
            <a:r>
              <a:rPr lang="en-US" dirty="0" smtClean="0"/>
              <a:t>Bullet level two</a:t>
            </a:r>
          </a:p>
          <a:p>
            <a:pPr lvl="2"/>
            <a:r>
              <a:rPr lang="en-US" dirty="0" smtClean="0"/>
              <a:t>Bullet level three</a:t>
            </a:r>
          </a:p>
          <a:p>
            <a:pPr lvl="3"/>
            <a:r>
              <a:rPr lang="en-US" dirty="0" smtClean="0"/>
              <a:t>Bullet level four</a:t>
            </a:r>
          </a:p>
          <a:p>
            <a:pPr lvl="4"/>
            <a:r>
              <a:rPr lang="en-US" dirty="0" smtClean="0"/>
              <a:t>Bullet level five</a:t>
            </a:r>
          </a:p>
        </p:txBody>
      </p:sp>
      <p:sp>
        <p:nvSpPr>
          <p:cNvPr id="5" name="Номер слайда 1"/>
          <p:cNvSpPr txBox="1">
            <a:spLocks/>
          </p:cNvSpPr>
          <p:nvPr userDrawn="1"/>
        </p:nvSpPr>
        <p:spPr>
          <a:xfrm>
            <a:off x="11279183" y="6467907"/>
            <a:ext cx="959982" cy="22210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5DE7837-F0D0-184A-9FAC-EF1E2C7A6DC2}" type="slidenum">
              <a:rPr lang="ru-RU" sz="1200" smtClean="0">
                <a:solidFill>
                  <a:srgbClr val="404040"/>
                </a:solidFill>
              </a:rPr>
              <a:pPr algn="ctr"/>
              <a:t>‹#›</a:t>
            </a:fld>
            <a:endParaRPr lang="ru-RU" sz="12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5228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торые стр 2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335746" y="1196753"/>
            <a:ext cx="5471466" cy="51133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Bullet level one</a:t>
            </a:r>
          </a:p>
          <a:p>
            <a:pPr lvl="1"/>
            <a:r>
              <a:rPr lang="en-US" dirty="0" smtClean="0"/>
              <a:t>Bullet level two</a:t>
            </a:r>
          </a:p>
          <a:p>
            <a:pPr lvl="2"/>
            <a:r>
              <a:rPr lang="en-US" dirty="0" smtClean="0"/>
              <a:t>Bullet level three</a:t>
            </a:r>
          </a:p>
          <a:p>
            <a:pPr lvl="3"/>
            <a:r>
              <a:rPr lang="en-US" dirty="0" smtClean="0"/>
              <a:t>Bullet level four</a:t>
            </a:r>
          </a:p>
          <a:p>
            <a:pPr lvl="4"/>
            <a:r>
              <a:rPr lang="en-US" dirty="0" smtClean="0"/>
              <a:t>Bullet level five</a:t>
            </a:r>
          </a:p>
        </p:txBody>
      </p:sp>
      <p:sp>
        <p:nvSpPr>
          <p:cNvPr id="7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6256807" y="1196753"/>
            <a:ext cx="5502292" cy="51133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Bullet level one</a:t>
            </a:r>
          </a:p>
          <a:p>
            <a:pPr lvl="1"/>
            <a:r>
              <a:rPr lang="en-US" dirty="0" smtClean="0"/>
              <a:t>Bullet level two</a:t>
            </a:r>
          </a:p>
          <a:p>
            <a:pPr lvl="2"/>
            <a:r>
              <a:rPr lang="en-US" dirty="0" smtClean="0"/>
              <a:t>Bullet level three</a:t>
            </a:r>
          </a:p>
          <a:p>
            <a:pPr lvl="3"/>
            <a:r>
              <a:rPr lang="en-US" dirty="0" smtClean="0"/>
              <a:t>Bullet level four</a:t>
            </a:r>
          </a:p>
          <a:p>
            <a:pPr lvl="4"/>
            <a:r>
              <a:rPr lang="en-US" dirty="0" smtClean="0"/>
              <a:t>Bullet level five</a:t>
            </a:r>
          </a:p>
        </p:txBody>
      </p:sp>
      <p:sp>
        <p:nvSpPr>
          <p:cNvPr id="6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143320" y="44624"/>
            <a:ext cx="8927830" cy="86409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cap="all" baseline="0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en-US" dirty="0" smtClean="0"/>
              <a:t>Sample build a text slide. Title</a:t>
            </a:r>
            <a:endParaRPr lang="ru-RU" dirty="0"/>
          </a:p>
        </p:txBody>
      </p:sp>
      <p:sp>
        <p:nvSpPr>
          <p:cNvPr id="8" name="Номер слайда 1"/>
          <p:cNvSpPr txBox="1">
            <a:spLocks/>
          </p:cNvSpPr>
          <p:nvPr userDrawn="1"/>
        </p:nvSpPr>
        <p:spPr>
          <a:xfrm>
            <a:off x="11279183" y="6467907"/>
            <a:ext cx="959982" cy="22210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5DE7837-F0D0-184A-9FAC-EF1E2C7A6DC2}" type="slidenum">
              <a:rPr lang="ru-RU" sz="1200" smtClean="0">
                <a:solidFill>
                  <a:srgbClr val="404040"/>
                </a:solidFill>
              </a:rPr>
              <a:pPr algn="ctr"/>
              <a:t>‹#›</a:t>
            </a:fld>
            <a:endParaRPr lang="ru-RU" sz="12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8532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торые стр 3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335316" y="1196753"/>
            <a:ext cx="5471896" cy="5113337"/>
          </a:xfrm>
        </p:spPr>
        <p:txBody>
          <a:bodyPr/>
          <a:lstStyle/>
          <a:p>
            <a:pPr lvl="0"/>
            <a:r>
              <a:rPr lang="en-US" dirty="0" smtClean="0"/>
              <a:t>Bullet level one</a:t>
            </a:r>
          </a:p>
          <a:p>
            <a:pPr lvl="1"/>
            <a:r>
              <a:rPr lang="en-US" dirty="0" smtClean="0"/>
              <a:t>Bullet level two</a:t>
            </a:r>
          </a:p>
          <a:p>
            <a:pPr lvl="2"/>
            <a:r>
              <a:rPr lang="en-US" dirty="0" smtClean="0"/>
              <a:t>Bullet level three</a:t>
            </a:r>
          </a:p>
          <a:p>
            <a:pPr lvl="3"/>
            <a:r>
              <a:rPr lang="en-US" dirty="0" smtClean="0"/>
              <a:t>Bullet level four</a:t>
            </a:r>
          </a:p>
          <a:p>
            <a:pPr lvl="4"/>
            <a:r>
              <a:rPr lang="en-US" dirty="0" smtClean="0"/>
              <a:t>Bullet level five</a:t>
            </a:r>
          </a:p>
        </p:txBody>
      </p:sp>
      <p:sp>
        <p:nvSpPr>
          <p:cNvPr id="7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7632" y="1196753"/>
            <a:ext cx="5471466" cy="2448272"/>
          </a:xfrm>
        </p:spPr>
        <p:txBody>
          <a:bodyPr/>
          <a:lstStyle/>
          <a:p>
            <a:pPr lvl="0"/>
            <a:r>
              <a:rPr lang="en-US" dirty="0" smtClean="0"/>
              <a:t>Bullet level one</a:t>
            </a:r>
          </a:p>
          <a:p>
            <a:pPr lvl="1"/>
            <a:r>
              <a:rPr lang="en-US" dirty="0" smtClean="0"/>
              <a:t>Bullet level two</a:t>
            </a:r>
          </a:p>
          <a:p>
            <a:pPr lvl="2"/>
            <a:r>
              <a:rPr lang="en-US" dirty="0" smtClean="0"/>
              <a:t>Bullet level three</a:t>
            </a:r>
          </a:p>
          <a:p>
            <a:pPr lvl="3"/>
            <a:r>
              <a:rPr lang="en-US" dirty="0" smtClean="0"/>
              <a:t>Bullet level four</a:t>
            </a:r>
          </a:p>
          <a:p>
            <a:pPr lvl="4"/>
            <a:r>
              <a:rPr lang="en-US" dirty="0" smtClean="0"/>
              <a:t>Bullet level five</a:t>
            </a:r>
          </a:p>
        </p:txBody>
      </p:sp>
      <p:sp>
        <p:nvSpPr>
          <p:cNvPr id="6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6287632" y="3871373"/>
            <a:ext cx="5471466" cy="2448272"/>
          </a:xfrm>
        </p:spPr>
        <p:txBody>
          <a:bodyPr/>
          <a:lstStyle/>
          <a:p>
            <a:pPr lvl="0"/>
            <a:r>
              <a:rPr lang="en-US" dirty="0" smtClean="0"/>
              <a:t>Bullet level one</a:t>
            </a:r>
          </a:p>
          <a:p>
            <a:pPr lvl="1"/>
            <a:r>
              <a:rPr lang="en-US" dirty="0" smtClean="0"/>
              <a:t>Bullet level two</a:t>
            </a:r>
          </a:p>
          <a:p>
            <a:pPr lvl="2"/>
            <a:r>
              <a:rPr lang="en-US" dirty="0" smtClean="0"/>
              <a:t>Bullet level three</a:t>
            </a:r>
          </a:p>
          <a:p>
            <a:pPr lvl="3"/>
            <a:r>
              <a:rPr lang="en-US" dirty="0" smtClean="0"/>
              <a:t>Bullet level four</a:t>
            </a:r>
          </a:p>
          <a:p>
            <a:pPr lvl="4"/>
            <a:r>
              <a:rPr lang="en-US" dirty="0" smtClean="0"/>
              <a:t>Bullet level five</a:t>
            </a:r>
          </a:p>
        </p:txBody>
      </p:sp>
      <p:sp>
        <p:nvSpPr>
          <p:cNvPr id="8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143320" y="44624"/>
            <a:ext cx="8927830" cy="86409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cap="all" baseline="0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en-US" dirty="0" smtClean="0"/>
              <a:t>Sample build a text slide. Title</a:t>
            </a:r>
            <a:endParaRPr lang="ru-RU" dirty="0"/>
          </a:p>
        </p:txBody>
      </p:sp>
      <p:sp>
        <p:nvSpPr>
          <p:cNvPr id="9" name="Номер слайда 1"/>
          <p:cNvSpPr txBox="1">
            <a:spLocks/>
          </p:cNvSpPr>
          <p:nvPr userDrawn="1"/>
        </p:nvSpPr>
        <p:spPr>
          <a:xfrm>
            <a:off x="11279183" y="6467907"/>
            <a:ext cx="959982" cy="22210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5DE7837-F0D0-184A-9FAC-EF1E2C7A6DC2}" type="slidenum">
              <a:rPr lang="ru-RU" sz="1200" smtClean="0">
                <a:solidFill>
                  <a:srgbClr val="404040"/>
                </a:solidFill>
              </a:rPr>
              <a:pPr algn="ctr"/>
              <a:t>‹#›</a:t>
            </a:fld>
            <a:endParaRPr lang="ru-RU" sz="12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3563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торые стр 4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7632" y="1196753"/>
            <a:ext cx="5471466" cy="2448272"/>
          </a:xfrm>
        </p:spPr>
        <p:txBody>
          <a:bodyPr/>
          <a:lstStyle/>
          <a:p>
            <a:pPr lvl="0"/>
            <a:r>
              <a:rPr lang="en-US" dirty="0" smtClean="0"/>
              <a:t>Bullet level one</a:t>
            </a:r>
          </a:p>
          <a:p>
            <a:pPr lvl="1"/>
            <a:r>
              <a:rPr lang="en-US" dirty="0" smtClean="0"/>
              <a:t>Bullet level two</a:t>
            </a:r>
          </a:p>
          <a:p>
            <a:pPr lvl="2"/>
            <a:r>
              <a:rPr lang="en-US" dirty="0" smtClean="0"/>
              <a:t>Bullet level three</a:t>
            </a:r>
          </a:p>
          <a:p>
            <a:pPr lvl="3"/>
            <a:r>
              <a:rPr lang="en-US" dirty="0" smtClean="0"/>
              <a:t>Bullet level four</a:t>
            </a:r>
          </a:p>
          <a:p>
            <a:pPr lvl="4"/>
            <a:r>
              <a:rPr lang="en-US" dirty="0" smtClean="0"/>
              <a:t>Bullet level five</a:t>
            </a:r>
          </a:p>
        </p:txBody>
      </p:sp>
      <p:sp>
        <p:nvSpPr>
          <p:cNvPr id="6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6287632" y="3871373"/>
            <a:ext cx="5471466" cy="2448272"/>
          </a:xfrm>
        </p:spPr>
        <p:txBody>
          <a:bodyPr/>
          <a:lstStyle/>
          <a:p>
            <a:pPr lvl="0"/>
            <a:r>
              <a:rPr lang="en-US" dirty="0" smtClean="0"/>
              <a:t>Bullet level one</a:t>
            </a:r>
          </a:p>
          <a:p>
            <a:pPr lvl="1"/>
            <a:r>
              <a:rPr lang="en-US" dirty="0" smtClean="0"/>
              <a:t>Bullet level two</a:t>
            </a:r>
          </a:p>
          <a:p>
            <a:pPr lvl="2"/>
            <a:r>
              <a:rPr lang="en-US" dirty="0" smtClean="0"/>
              <a:t>Bullet level three</a:t>
            </a:r>
          </a:p>
          <a:p>
            <a:pPr lvl="3"/>
            <a:r>
              <a:rPr lang="en-US" dirty="0" smtClean="0"/>
              <a:t>Bullet level four</a:t>
            </a:r>
          </a:p>
          <a:p>
            <a:pPr lvl="4"/>
            <a:r>
              <a:rPr lang="en-US" dirty="0" smtClean="0"/>
              <a:t>Bullet level five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sz="quarter" idx="13" hasCustomPrompt="1"/>
          </p:nvPr>
        </p:nvSpPr>
        <p:spPr>
          <a:xfrm>
            <a:off x="335316" y="1196753"/>
            <a:ext cx="5471896" cy="2448272"/>
          </a:xfrm>
        </p:spPr>
        <p:txBody>
          <a:bodyPr/>
          <a:lstStyle/>
          <a:p>
            <a:pPr lvl="0"/>
            <a:r>
              <a:rPr lang="en-US" dirty="0" smtClean="0"/>
              <a:t>Bullet level one</a:t>
            </a:r>
          </a:p>
          <a:p>
            <a:pPr lvl="1"/>
            <a:r>
              <a:rPr lang="en-US" dirty="0" smtClean="0"/>
              <a:t>Bullet level two</a:t>
            </a:r>
          </a:p>
          <a:p>
            <a:pPr lvl="2"/>
            <a:r>
              <a:rPr lang="en-US" dirty="0" smtClean="0"/>
              <a:t>Bullet level three</a:t>
            </a:r>
          </a:p>
          <a:p>
            <a:pPr lvl="3"/>
            <a:r>
              <a:rPr lang="en-US" dirty="0" smtClean="0"/>
              <a:t>Bullet level four</a:t>
            </a:r>
          </a:p>
          <a:p>
            <a:pPr lvl="4"/>
            <a:r>
              <a:rPr lang="en-US" dirty="0" smtClean="0"/>
              <a:t>Bullet level five</a:t>
            </a:r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335316" y="3871373"/>
            <a:ext cx="5471896" cy="2448272"/>
          </a:xfrm>
        </p:spPr>
        <p:txBody>
          <a:bodyPr/>
          <a:lstStyle/>
          <a:p>
            <a:pPr lvl="0"/>
            <a:r>
              <a:rPr lang="en-US" dirty="0" smtClean="0"/>
              <a:t>Bullet level one</a:t>
            </a:r>
          </a:p>
          <a:p>
            <a:pPr lvl="1"/>
            <a:r>
              <a:rPr lang="en-US" dirty="0" smtClean="0"/>
              <a:t>Bullet level two</a:t>
            </a:r>
          </a:p>
          <a:p>
            <a:pPr lvl="2"/>
            <a:r>
              <a:rPr lang="en-US" dirty="0" smtClean="0"/>
              <a:t>Bullet level three</a:t>
            </a:r>
          </a:p>
          <a:p>
            <a:pPr lvl="3"/>
            <a:r>
              <a:rPr lang="en-US" dirty="0" smtClean="0"/>
              <a:t>Bullet level four</a:t>
            </a:r>
          </a:p>
          <a:p>
            <a:pPr lvl="4"/>
            <a:r>
              <a:rPr lang="en-US" dirty="0" smtClean="0"/>
              <a:t>Bullet level five</a:t>
            </a:r>
          </a:p>
        </p:txBody>
      </p:sp>
      <p:sp>
        <p:nvSpPr>
          <p:cNvPr id="10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143320" y="44624"/>
            <a:ext cx="8927830" cy="86409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cap="all" baseline="0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en-US" dirty="0" smtClean="0"/>
              <a:t>Sample build a text slide. Title</a:t>
            </a:r>
            <a:endParaRPr lang="ru-RU" dirty="0"/>
          </a:p>
        </p:txBody>
      </p:sp>
      <p:sp>
        <p:nvSpPr>
          <p:cNvPr id="11" name="Номер слайда 1"/>
          <p:cNvSpPr txBox="1">
            <a:spLocks/>
          </p:cNvSpPr>
          <p:nvPr userDrawn="1"/>
        </p:nvSpPr>
        <p:spPr>
          <a:xfrm>
            <a:off x="11279183" y="6467907"/>
            <a:ext cx="959982" cy="22210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5DE7837-F0D0-184A-9FAC-EF1E2C7A6DC2}" type="slidenum">
              <a:rPr lang="ru-RU" sz="1200" smtClean="0">
                <a:solidFill>
                  <a:srgbClr val="404040"/>
                </a:solidFill>
              </a:rPr>
              <a:pPr algn="ctr"/>
              <a:t>‹#›</a:t>
            </a:fld>
            <a:endParaRPr lang="ru-RU" sz="12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6673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торая стр c разделител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/>
          <p:nvPr userDrawn="1"/>
        </p:nvCxnSpPr>
        <p:spPr>
          <a:xfrm>
            <a:off x="335879" y="1484784"/>
            <a:ext cx="11420673" cy="0"/>
          </a:xfrm>
          <a:prstGeom prst="line">
            <a:avLst/>
          </a:prstGeom>
          <a:ln w="1270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14"/>
          <p:cNvSpPr>
            <a:spLocks noGrp="1"/>
          </p:cNvSpPr>
          <p:nvPr>
            <p:ph type="body" sz="quarter" idx="10" hasCustomPrompt="1"/>
          </p:nvPr>
        </p:nvSpPr>
        <p:spPr>
          <a:xfrm>
            <a:off x="335316" y="1628775"/>
            <a:ext cx="11327784" cy="4679950"/>
          </a:xfrm>
        </p:spPr>
        <p:txBody>
          <a:bodyPr/>
          <a:lstStyle/>
          <a:p>
            <a:pPr lvl="0"/>
            <a:r>
              <a:rPr lang="en-US" dirty="0" smtClean="0"/>
              <a:t>Bullet level one</a:t>
            </a:r>
          </a:p>
          <a:p>
            <a:pPr lvl="1"/>
            <a:r>
              <a:rPr lang="en-US" dirty="0" smtClean="0"/>
              <a:t>Bullet level two</a:t>
            </a:r>
          </a:p>
          <a:p>
            <a:pPr lvl="2"/>
            <a:r>
              <a:rPr lang="en-US" dirty="0" smtClean="0"/>
              <a:t>Bullet level three</a:t>
            </a:r>
          </a:p>
          <a:p>
            <a:pPr lvl="3"/>
            <a:r>
              <a:rPr lang="en-US" dirty="0" smtClean="0"/>
              <a:t>Bullet level four</a:t>
            </a:r>
          </a:p>
          <a:p>
            <a:pPr lvl="4"/>
            <a:r>
              <a:rPr lang="en-US" dirty="0" smtClean="0"/>
              <a:t>Bullet level five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335317" y="1196607"/>
            <a:ext cx="11421234" cy="287337"/>
          </a:xfrm>
        </p:spPr>
        <p:txBody>
          <a:bodyPr/>
          <a:lstStyle>
            <a:lvl1pPr algn="ctr">
              <a:defRPr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143320" y="44624"/>
            <a:ext cx="8927830" cy="86409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cap="all" baseline="0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en-US" dirty="0" smtClean="0"/>
              <a:t>Sample build a text slide. Title</a:t>
            </a:r>
            <a:endParaRPr lang="ru-RU" dirty="0"/>
          </a:p>
        </p:txBody>
      </p:sp>
      <p:sp>
        <p:nvSpPr>
          <p:cNvPr id="8" name="Номер слайда 1"/>
          <p:cNvSpPr txBox="1">
            <a:spLocks/>
          </p:cNvSpPr>
          <p:nvPr userDrawn="1"/>
        </p:nvSpPr>
        <p:spPr>
          <a:xfrm>
            <a:off x="11279183" y="6467907"/>
            <a:ext cx="959982" cy="22210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5DE7837-F0D0-184A-9FAC-EF1E2C7A6DC2}" type="slidenum">
              <a:rPr lang="ru-RU" sz="1200" smtClean="0">
                <a:solidFill>
                  <a:srgbClr val="404040"/>
                </a:solidFill>
              </a:rPr>
              <a:pPr algn="ctr"/>
              <a:t>‹#›</a:t>
            </a:fld>
            <a:endParaRPr lang="ru-RU" sz="12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052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торая стр c 2 разделител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0" hasCustomPrompt="1"/>
          </p:nvPr>
        </p:nvSpPr>
        <p:spPr>
          <a:xfrm>
            <a:off x="335316" y="1628775"/>
            <a:ext cx="5471896" cy="4679950"/>
          </a:xfrm>
        </p:spPr>
        <p:txBody>
          <a:bodyPr/>
          <a:lstStyle/>
          <a:p>
            <a:pPr lvl="0"/>
            <a:r>
              <a:rPr lang="en-US" dirty="0" smtClean="0"/>
              <a:t>Bullet level one</a:t>
            </a:r>
          </a:p>
          <a:p>
            <a:pPr lvl="1"/>
            <a:r>
              <a:rPr lang="en-US" dirty="0" smtClean="0"/>
              <a:t>Bullet level two</a:t>
            </a:r>
          </a:p>
          <a:p>
            <a:pPr lvl="2"/>
            <a:r>
              <a:rPr lang="en-US" dirty="0" smtClean="0"/>
              <a:t>Bullet level three</a:t>
            </a:r>
          </a:p>
          <a:p>
            <a:pPr lvl="3"/>
            <a:r>
              <a:rPr lang="en-US" dirty="0" smtClean="0"/>
              <a:t>Bullet level four</a:t>
            </a:r>
          </a:p>
          <a:p>
            <a:pPr lvl="4"/>
            <a:r>
              <a:rPr lang="en-US" dirty="0" smtClean="0"/>
              <a:t>Bullet level five</a:t>
            </a:r>
          </a:p>
        </p:txBody>
      </p:sp>
      <p:sp>
        <p:nvSpPr>
          <p:cNvPr id="10" name="Текст 14"/>
          <p:cNvSpPr>
            <a:spLocks noGrp="1"/>
          </p:cNvSpPr>
          <p:nvPr>
            <p:ph type="body" sz="quarter" idx="12" hasCustomPrompt="1"/>
          </p:nvPr>
        </p:nvSpPr>
        <p:spPr>
          <a:xfrm>
            <a:off x="6289748" y="1628775"/>
            <a:ext cx="5469348" cy="4679950"/>
          </a:xfrm>
        </p:spPr>
        <p:txBody>
          <a:bodyPr/>
          <a:lstStyle/>
          <a:p>
            <a:pPr lvl="0"/>
            <a:r>
              <a:rPr lang="en-US" dirty="0" smtClean="0"/>
              <a:t>Bullet level one</a:t>
            </a:r>
          </a:p>
          <a:p>
            <a:pPr lvl="1"/>
            <a:r>
              <a:rPr lang="en-US" dirty="0" smtClean="0"/>
              <a:t>Bullet level two</a:t>
            </a:r>
          </a:p>
          <a:p>
            <a:pPr lvl="2"/>
            <a:r>
              <a:rPr lang="en-US" dirty="0" smtClean="0"/>
              <a:t>Bullet level three</a:t>
            </a:r>
          </a:p>
          <a:p>
            <a:pPr lvl="3"/>
            <a:r>
              <a:rPr lang="en-US" dirty="0" smtClean="0"/>
              <a:t>Bullet level four</a:t>
            </a:r>
          </a:p>
          <a:p>
            <a:pPr lvl="4"/>
            <a:r>
              <a:rPr lang="en-US" dirty="0" smtClean="0"/>
              <a:t>Bullet level five</a:t>
            </a:r>
          </a:p>
        </p:txBody>
      </p:sp>
      <p:sp>
        <p:nvSpPr>
          <p:cNvPr id="11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335317" y="1196607"/>
            <a:ext cx="5471894" cy="287337"/>
          </a:xfrm>
        </p:spPr>
        <p:txBody>
          <a:bodyPr/>
          <a:lstStyle>
            <a:lvl1pPr algn="ctr">
              <a:defRPr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2" name="Текст 2"/>
          <p:cNvSpPr>
            <a:spLocks noGrp="1"/>
          </p:cNvSpPr>
          <p:nvPr>
            <p:ph type="body" sz="quarter" idx="13" hasCustomPrompt="1"/>
          </p:nvPr>
        </p:nvSpPr>
        <p:spPr>
          <a:xfrm>
            <a:off x="6271950" y="1196607"/>
            <a:ext cx="5471894" cy="287337"/>
          </a:xfrm>
        </p:spPr>
        <p:txBody>
          <a:bodyPr/>
          <a:lstStyle>
            <a:lvl1pPr algn="ctr">
              <a:defRPr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3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143320" y="44624"/>
            <a:ext cx="8927830" cy="86409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cap="all" baseline="0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en-US" dirty="0" smtClean="0"/>
              <a:t>Sample build a text slide. Title</a:t>
            </a:r>
            <a:endParaRPr lang="ru-RU" dirty="0"/>
          </a:p>
        </p:txBody>
      </p:sp>
      <p:sp>
        <p:nvSpPr>
          <p:cNvPr id="16" name="Номер слайда 1"/>
          <p:cNvSpPr txBox="1">
            <a:spLocks/>
          </p:cNvSpPr>
          <p:nvPr userDrawn="1"/>
        </p:nvSpPr>
        <p:spPr>
          <a:xfrm>
            <a:off x="11279183" y="6467907"/>
            <a:ext cx="959982" cy="22210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5DE7837-F0D0-184A-9FAC-EF1E2C7A6DC2}" type="slidenum">
              <a:rPr lang="ru-RU" sz="1200" smtClean="0">
                <a:solidFill>
                  <a:srgbClr val="404040"/>
                </a:solidFill>
              </a:rPr>
              <a:pPr algn="ctr"/>
              <a:t>‹#›</a:t>
            </a:fld>
            <a:endParaRPr lang="ru-RU" sz="12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9854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торая стр c 3 разделител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"/>
          <p:cNvSpPr txBox="1">
            <a:spLocks/>
          </p:cNvSpPr>
          <p:nvPr userDrawn="1"/>
        </p:nvSpPr>
        <p:spPr>
          <a:xfrm>
            <a:off x="11279183" y="6469086"/>
            <a:ext cx="959982" cy="22210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5DE7837-F0D0-184A-9FAC-EF1E2C7A6DC2}" type="slidenum">
              <a:rPr lang="ru-RU" sz="1200" smtClean="0">
                <a:solidFill>
                  <a:srgbClr val="404040"/>
                </a:solidFill>
              </a:rPr>
              <a:pPr algn="ctr"/>
              <a:t>‹#›</a:t>
            </a:fld>
            <a:endParaRPr lang="ru-RU" sz="1200" dirty="0">
              <a:solidFill>
                <a:srgbClr val="404040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0" hasCustomPrompt="1"/>
          </p:nvPr>
        </p:nvSpPr>
        <p:spPr>
          <a:xfrm>
            <a:off x="335316" y="1628775"/>
            <a:ext cx="5471896" cy="4679950"/>
          </a:xfrm>
        </p:spPr>
        <p:txBody>
          <a:bodyPr/>
          <a:lstStyle/>
          <a:p>
            <a:pPr lvl="0"/>
            <a:r>
              <a:rPr lang="en-US" dirty="0" smtClean="0"/>
              <a:t>Bullet level one</a:t>
            </a:r>
          </a:p>
          <a:p>
            <a:pPr lvl="1"/>
            <a:r>
              <a:rPr lang="en-US" dirty="0" smtClean="0"/>
              <a:t>Bullet level two</a:t>
            </a:r>
          </a:p>
          <a:p>
            <a:pPr lvl="2"/>
            <a:r>
              <a:rPr lang="en-US" dirty="0" smtClean="0"/>
              <a:t>Bullet level three</a:t>
            </a:r>
          </a:p>
          <a:p>
            <a:pPr lvl="3"/>
            <a:r>
              <a:rPr lang="en-US" dirty="0" smtClean="0"/>
              <a:t>Bullet level four</a:t>
            </a:r>
          </a:p>
          <a:p>
            <a:pPr lvl="4"/>
            <a:r>
              <a:rPr lang="en-US" dirty="0" smtClean="0"/>
              <a:t>Bullet level five</a:t>
            </a:r>
          </a:p>
        </p:txBody>
      </p:sp>
      <p:sp>
        <p:nvSpPr>
          <p:cNvPr id="10" name="Текст 14"/>
          <p:cNvSpPr>
            <a:spLocks noGrp="1"/>
          </p:cNvSpPr>
          <p:nvPr>
            <p:ph type="body" sz="quarter" idx="12" hasCustomPrompt="1"/>
          </p:nvPr>
        </p:nvSpPr>
        <p:spPr>
          <a:xfrm>
            <a:off x="6289748" y="1628776"/>
            <a:ext cx="5469348" cy="2088257"/>
          </a:xfrm>
        </p:spPr>
        <p:txBody>
          <a:bodyPr/>
          <a:lstStyle/>
          <a:p>
            <a:pPr lvl="0"/>
            <a:r>
              <a:rPr lang="en-US" dirty="0" smtClean="0"/>
              <a:t>Bullet level one</a:t>
            </a:r>
          </a:p>
          <a:p>
            <a:pPr lvl="1"/>
            <a:r>
              <a:rPr lang="en-US" dirty="0" smtClean="0"/>
              <a:t>Bullet level two</a:t>
            </a:r>
          </a:p>
          <a:p>
            <a:pPr lvl="2"/>
            <a:r>
              <a:rPr lang="en-US" dirty="0" smtClean="0"/>
              <a:t>Bullet level three</a:t>
            </a:r>
          </a:p>
          <a:p>
            <a:pPr lvl="3"/>
            <a:r>
              <a:rPr lang="en-US" dirty="0" smtClean="0"/>
              <a:t>Bullet level four</a:t>
            </a:r>
          </a:p>
          <a:p>
            <a:pPr lvl="4"/>
            <a:r>
              <a:rPr lang="en-US" dirty="0" smtClean="0"/>
              <a:t>Bullet level five</a:t>
            </a:r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6289749" y="4211956"/>
            <a:ext cx="5469347" cy="2088257"/>
          </a:xfrm>
        </p:spPr>
        <p:txBody>
          <a:bodyPr/>
          <a:lstStyle/>
          <a:p>
            <a:pPr lvl="0"/>
            <a:r>
              <a:rPr lang="en-US" dirty="0" smtClean="0"/>
              <a:t>Bullet level one</a:t>
            </a:r>
          </a:p>
          <a:p>
            <a:pPr lvl="1"/>
            <a:r>
              <a:rPr lang="en-US" dirty="0" smtClean="0"/>
              <a:t>Bullet level two</a:t>
            </a:r>
          </a:p>
          <a:p>
            <a:pPr lvl="2"/>
            <a:r>
              <a:rPr lang="en-US" dirty="0" smtClean="0"/>
              <a:t>Bullet level three</a:t>
            </a:r>
          </a:p>
          <a:p>
            <a:pPr lvl="3"/>
            <a:r>
              <a:rPr lang="en-US" dirty="0" smtClean="0"/>
              <a:t>Bullet level four</a:t>
            </a:r>
          </a:p>
          <a:p>
            <a:pPr lvl="4"/>
            <a:r>
              <a:rPr lang="en-US" dirty="0" smtClean="0"/>
              <a:t>Bullet level five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335317" y="1196607"/>
            <a:ext cx="5471894" cy="287337"/>
          </a:xfrm>
        </p:spPr>
        <p:txBody>
          <a:bodyPr/>
          <a:lstStyle>
            <a:lvl1pPr algn="ctr">
              <a:defRPr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8" name="Текст 2"/>
          <p:cNvSpPr>
            <a:spLocks noGrp="1"/>
          </p:cNvSpPr>
          <p:nvPr>
            <p:ph type="body" sz="quarter" idx="13" hasCustomPrompt="1"/>
          </p:nvPr>
        </p:nvSpPr>
        <p:spPr>
          <a:xfrm>
            <a:off x="6271950" y="1196607"/>
            <a:ext cx="5471894" cy="287337"/>
          </a:xfrm>
        </p:spPr>
        <p:txBody>
          <a:bodyPr/>
          <a:lstStyle>
            <a:lvl1pPr algn="ctr">
              <a:defRPr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5" hasCustomPrompt="1"/>
          </p:nvPr>
        </p:nvSpPr>
        <p:spPr>
          <a:xfrm>
            <a:off x="6271950" y="3776256"/>
            <a:ext cx="5471894" cy="287337"/>
          </a:xfrm>
        </p:spPr>
        <p:txBody>
          <a:bodyPr/>
          <a:lstStyle>
            <a:lvl1pPr algn="ctr">
              <a:defRPr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3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143320" y="44624"/>
            <a:ext cx="8927830" cy="86409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cap="all" baseline="0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en-US" dirty="0" smtClean="0"/>
              <a:t>Sample build a text slide. 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14667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320" y="44624"/>
            <a:ext cx="9023828" cy="892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Sample build a text slide. Title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317" y="1207294"/>
            <a:ext cx="11519780" cy="5030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Bullet level one</a:t>
            </a:r>
          </a:p>
          <a:p>
            <a:pPr lvl="1"/>
            <a:r>
              <a:rPr lang="en-US" dirty="0" smtClean="0"/>
              <a:t>Bullet level two</a:t>
            </a:r>
          </a:p>
          <a:p>
            <a:pPr lvl="2"/>
            <a:r>
              <a:rPr lang="en-US" dirty="0" smtClean="0"/>
              <a:t>Bullet level three</a:t>
            </a:r>
          </a:p>
          <a:p>
            <a:pPr lvl="3"/>
            <a:r>
              <a:rPr lang="en-US" dirty="0" smtClean="0"/>
              <a:t>Bullet level four</a:t>
            </a:r>
          </a:p>
          <a:p>
            <a:pPr lvl="4"/>
            <a:r>
              <a:rPr lang="en-US" dirty="0" smtClean="0"/>
              <a:t>Bullet level five</a:t>
            </a:r>
          </a:p>
        </p:txBody>
      </p:sp>
    </p:spTree>
    <p:extLst>
      <p:ext uri="{BB962C8B-B14F-4D97-AF65-F5344CB8AC3E}">
        <p14:creationId xmlns:p14="http://schemas.microsoft.com/office/powerpoint/2010/main" val="3671974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94" r:id="rId2"/>
    <p:sldLayoutId id="2147483699" r:id="rId3"/>
    <p:sldLayoutId id="2147483693" r:id="rId4"/>
    <p:sldLayoutId id="2147483688" r:id="rId5"/>
    <p:sldLayoutId id="2147483689" r:id="rId6"/>
    <p:sldLayoutId id="2147483686" r:id="rId7"/>
    <p:sldLayoutId id="2147483690" r:id="rId8"/>
    <p:sldLayoutId id="2147483691" r:id="rId9"/>
    <p:sldLayoutId id="2147483692" r:id="rId10"/>
    <p:sldLayoutId id="2147483697" r:id="rId11"/>
    <p:sldLayoutId id="2147483698" r:id="rId12"/>
    <p:sldLayoutId id="2147483695" r:id="rId13"/>
    <p:sldLayoutId id="2147483696" r:id="rId14"/>
    <p:sldLayoutId id="2147483700" r:id="rId15"/>
    <p:sldLayoutId id="2147483701" r:id="rId16"/>
    <p:sldLayoutId id="2147483702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b="1" kern="1200" cap="all" baseline="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200" b="1" kern="1200">
          <a:solidFill>
            <a:srgbClr val="525355"/>
          </a:solidFill>
          <a:latin typeface="+mn-lt"/>
          <a:ea typeface="+mn-ea"/>
          <a:cs typeface="+mn-cs"/>
        </a:defRPr>
      </a:lvl1pPr>
      <a:lvl2pPr marL="288000" indent="-144000" algn="l" defTabSz="914400" rtl="0" eaLnBrk="1" latinLnBrk="0" hangingPunct="1">
        <a:spcBef>
          <a:spcPts val="400"/>
        </a:spcBef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rgbClr val="404040"/>
          </a:solidFill>
          <a:latin typeface="+mn-lt"/>
          <a:ea typeface="+mn-ea"/>
          <a:cs typeface="+mn-cs"/>
        </a:defRPr>
      </a:lvl2pPr>
      <a:lvl3pPr marL="432000" indent="-144000" algn="l" defTabSz="914400" rtl="0" eaLnBrk="1" latinLnBrk="0" hangingPunct="1">
        <a:spcBef>
          <a:spcPts val="400"/>
        </a:spcBef>
        <a:buClr>
          <a:srgbClr val="757575"/>
        </a:buClr>
        <a:buSzPct val="85000"/>
        <a:buFont typeface="Wingdings" panose="05000000000000000000" pitchFamily="2" charset="2"/>
        <a:buChar char="§"/>
        <a:defRPr sz="1100" kern="1200">
          <a:solidFill>
            <a:srgbClr val="525355"/>
          </a:solidFill>
          <a:latin typeface="+mn-lt"/>
          <a:ea typeface="+mn-ea"/>
          <a:cs typeface="+mn-cs"/>
        </a:defRPr>
      </a:lvl3pPr>
      <a:lvl4pPr marL="576000" indent="-144000" algn="l" defTabSz="914400" rtl="0" eaLnBrk="1" latinLnBrk="0" hangingPunct="1">
        <a:spcBef>
          <a:spcPts val="400"/>
        </a:spcBef>
        <a:buClr>
          <a:srgbClr val="757575"/>
        </a:buClr>
        <a:buSzPct val="85000"/>
        <a:buFont typeface="Wingdings" panose="05000000000000000000" pitchFamily="2" charset="2"/>
        <a:buChar char="§"/>
        <a:defRPr sz="1100" kern="1200">
          <a:solidFill>
            <a:srgbClr val="525355"/>
          </a:solidFill>
          <a:latin typeface="+mn-lt"/>
          <a:ea typeface="+mn-ea"/>
          <a:cs typeface="+mn-cs"/>
        </a:defRPr>
      </a:lvl4pPr>
      <a:lvl5pPr marL="720000" indent="-144000" algn="l" defTabSz="914400" rtl="0" eaLnBrk="1" latinLnBrk="0" hangingPunct="1">
        <a:spcBef>
          <a:spcPts val="400"/>
        </a:spcBef>
        <a:buClr>
          <a:srgbClr val="757575"/>
        </a:buClr>
        <a:buSzPct val="85000"/>
        <a:buFont typeface="Wingdings" panose="05000000000000000000" pitchFamily="2" charset="2"/>
        <a:buChar char="§"/>
        <a:defRPr sz="1050" kern="1200">
          <a:solidFill>
            <a:srgbClr val="52535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9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dif.ru/" TargetMode="External"/><Relationship Id="rId2" Type="http://schemas.openxmlformats.org/officeDocument/2006/relationships/hyperlink" Target="mailto:ir@rdif.ru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Vyacheslav.Kovarskiy@rdif.ru" TargetMode="External"/><Relationship Id="rId5" Type="http://schemas.openxmlformats.org/officeDocument/2006/relationships/hyperlink" Target="mailto:Yuri.Babin@rdif.ru" TargetMode="External"/><Relationship Id="rId4" Type="http://schemas.openxmlformats.org/officeDocument/2006/relationships/hyperlink" Target="http://www.investinrussia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jp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9" Type="http://schemas.openxmlformats.org/officeDocument/2006/relationships/image" Target="../media/image40.png"/><Relationship Id="rId3" Type="http://schemas.openxmlformats.org/officeDocument/2006/relationships/image" Target="../media/image5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42" Type="http://schemas.openxmlformats.org/officeDocument/2006/relationships/image" Target="../media/image43.jp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2" Type="http://schemas.openxmlformats.org/officeDocument/2006/relationships/image" Target="../media/image4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41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microsoft.com/office/2007/relationships/hdphoto" Target="../media/hdphoto1.wdp"/><Relationship Id="rId24" Type="http://schemas.openxmlformats.org/officeDocument/2006/relationships/image" Target="../media/image25.jp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5" Type="http://schemas.openxmlformats.org/officeDocument/2006/relationships/image" Target="../media/image7.png"/><Relationship Id="rId15" Type="http://schemas.openxmlformats.org/officeDocument/2006/relationships/image" Target="../media/image16.jp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jp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43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gif"/><Relationship Id="rId18" Type="http://schemas.openxmlformats.org/officeDocument/2006/relationships/image" Target="../media/image61.png"/><Relationship Id="rId26" Type="http://schemas.openxmlformats.org/officeDocument/2006/relationships/image" Target="../media/image69.jpeg"/><Relationship Id="rId39" Type="http://schemas.openxmlformats.org/officeDocument/2006/relationships/image" Target="../media/image82.png"/><Relationship Id="rId3" Type="http://schemas.openxmlformats.org/officeDocument/2006/relationships/image" Target="../media/image46.jpeg"/><Relationship Id="rId21" Type="http://schemas.openxmlformats.org/officeDocument/2006/relationships/image" Target="../media/image64.jpg"/><Relationship Id="rId34" Type="http://schemas.openxmlformats.org/officeDocument/2006/relationships/image" Target="../media/image77.jp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5" Type="http://schemas.openxmlformats.org/officeDocument/2006/relationships/image" Target="../media/image68.png"/><Relationship Id="rId33" Type="http://schemas.openxmlformats.org/officeDocument/2006/relationships/image" Target="../media/image76.png"/><Relationship Id="rId38" Type="http://schemas.openxmlformats.org/officeDocument/2006/relationships/image" Target="../media/image81.png"/><Relationship Id="rId2" Type="http://schemas.openxmlformats.org/officeDocument/2006/relationships/image" Target="../media/image45.jpeg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29" Type="http://schemas.openxmlformats.org/officeDocument/2006/relationships/image" Target="../media/image7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24" Type="http://schemas.openxmlformats.org/officeDocument/2006/relationships/image" Target="../media/image67.png"/><Relationship Id="rId32" Type="http://schemas.openxmlformats.org/officeDocument/2006/relationships/image" Target="../media/image75.png"/><Relationship Id="rId37" Type="http://schemas.openxmlformats.org/officeDocument/2006/relationships/image" Target="../media/image80.png"/><Relationship Id="rId40" Type="http://schemas.openxmlformats.org/officeDocument/2006/relationships/image" Target="../media/image83.png"/><Relationship Id="rId5" Type="http://schemas.openxmlformats.org/officeDocument/2006/relationships/image" Target="../media/image48.jpeg"/><Relationship Id="rId15" Type="http://schemas.openxmlformats.org/officeDocument/2006/relationships/image" Target="../media/image58.png"/><Relationship Id="rId23" Type="http://schemas.openxmlformats.org/officeDocument/2006/relationships/image" Target="../media/image66.jpeg"/><Relationship Id="rId28" Type="http://schemas.openxmlformats.org/officeDocument/2006/relationships/image" Target="../media/image71.jpg"/><Relationship Id="rId36" Type="http://schemas.openxmlformats.org/officeDocument/2006/relationships/image" Target="../media/image79.jpeg"/><Relationship Id="rId10" Type="http://schemas.openxmlformats.org/officeDocument/2006/relationships/image" Target="../media/image53.gif"/><Relationship Id="rId19" Type="http://schemas.openxmlformats.org/officeDocument/2006/relationships/image" Target="../media/image62.png"/><Relationship Id="rId31" Type="http://schemas.openxmlformats.org/officeDocument/2006/relationships/image" Target="../media/image74.png"/><Relationship Id="rId4" Type="http://schemas.openxmlformats.org/officeDocument/2006/relationships/image" Target="../media/image47.jpeg"/><Relationship Id="rId9" Type="http://schemas.openxmlformats.org/officeDocument/2006/relationships/image" Target="../media/image52.png"/><Relationship Id="rId14" Type="http://schemas.openxmlformats.org/officeDocument/2006/relationships/image" Target="../media/image57.jpeg"/><Relationship Id="rId22" Type="http://schemas.openxmlformats.org/officeDocument/2006/relationships/image" Target="../media/image65.png"/><Relationship Id="rId27" Type="http://schemas.openxmlformats.org/officeDocument/2006/relationships/image" Target="../media/image70.png"/><Relationship Id="rId30" Type="http://schemas.openxmlformats.org/officeDocument/2006/relationships/image" Target="../media/image73.jpg"/><Relationship Id="rId35" Type="http://schemas.openxmlformats.org/officeDocument/2006/relationships/image" Target="../media/image7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/>
          </p:cNvSpPr>
          <p:nvPr/>
        </p:nvSpPr>
        <p:spPr>
          <a:xfrm>
            <a:off x="624791" y="2386649"/>
            <a:ext cx="4894427" cy="3490623"/>
          </a:xfrm>
          <a:prstGeom prst="rect">
            <a:avLst/>
          </a:prstGeom>
        </p:spPr>
        <p:txBody>
          <a:bodyPr anchor="t"/>
          <a:lstStyle>
            <a:lvl1pPr algn="l" defTabSz="1019175" rtl="0" eaLnBrk="0" fontAlgn="base" hangingPunct="0">
              <a:lnSpc>
                <a:spcPts val="2788"/>
              </a:lnSpc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3969AA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defTabSz="1019175" rtl="0" eaLnBrk="0" fontAlgn="base" hangingPunct="0">
              <a:lnSpc>
                <a:spcPts val="2788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ea typeface="LF_Kai" pitchFamily="65" charset="-120"/>
              </a:defRPr>
            </a:lvl2pPr>
            <a:lvl3pPr algn="l" defTabSz="1019175" rtl="0" eaLnBrk="0" fontAlgn="base" hangingPunct="0">
              <a:lnSpc>
                <a:spcPts val="2788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ea typeface="LF_Kai" pitchFamily="65" charset="-120"/>
              </a:defRPr>
            </a:lvl3pPr>
            <a:lvl4pPr algn="l" defTabSz="1019175" rtl="0" eaLnBrk="0" fontAlgn="base" hangingPunct="0">
              <a:lnSpc>
                <a:spcPts val="2788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ea typeface="LF_Kai" pitchFamily="65" charset="-120"/>
              </a:defRPr>
            </a:lvl4pPr>
            <a:lvl5pPr algn="l" defTabSz="1019175" rtl="0" eaLnBrk="0" fontAlgn="base" hangingPunct="0">
              <a:lnSpc>
                <a:spcPts val="2788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ea typeface="LF_Kai" pitchFamily="65" charset="-120"/>
              </a:defRPr>
            </a:lvl5pPr>
            <a:lvl6pPr marL="457200" algn="l" defTabSz="1019175" rtl="0" eaLnBrk="0" fontAlgn="base" hangingPunct="0">
              <a:lnSpc>
                <a:spcPts val="2788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ea typeface="LF_Kai" pitchFamily="65" charset="-120"/>
              </a:defRPr>
            </a:lvl6pPr>
            <a:lvl7pPr marL="914400" algn="l" defTabSz="1019175" rtl="0" eaLnBrk="0" fontAlgn="base" hangingPunct="0">
              <a:lnSpc>
                <a:spcPts val="2788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ea typeface="LF_Kai" pitchFamily="65" charset="-120"/>
              </a:defRPr>
            </a:lvl7pPr>
            <a:lvl8pPr marL="1371600" algn="l" defTabSz="1019175" rtl="0" eaLnBrk="0" fontAlgn="base" hangingPunct="0">
              <a:lnSpc>
                <a:spcPts val="2788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ea typeface="LF_Kai" pitchFamily="65" charset="-120"/>
              </a:defRPr>
            </a:lvl8pPr>
            <a:lvl9pPr marL="1828800" algn="l" defTabSz="1019175" rtl="0" eaLnBrk="0" fontAlgn="base" hangingPunct="0">
              <a:lnSpc>
                <a:spcPts val="2788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ea typeface="LF_Kai" pitchFamily="65" charset="-120"/>
              </a:defRPr>
            </a:lvl9pPr>
          </a:lstStyle>
          <a:p>
            <a:pPr lvl="0">
              <a:lnSpc>
                <a:spcPts val="3500"/>
              </a:lnSpc>
              <a:spcBef>
                <a:spcPts val="600"/>
              </a:spcBef>
              <a:defRPr/>
            </a:pPr>
            <a:r>
              <a:rPr lang="ru-RU" sz="2800" dirty="0" smtClean="0">
                <a:solidFill>
                  <a:srgbClr val="0070C0"/>
                </a:solidFill>
                <a:latin typeface="PT Sans" pitchFamily="34" charset="-52"/>
              </a:rPr>
              <a:t>РОССИЙСКИЙ ФОНД </a:t>
            </a:r>
            <a:r>
              <a:rPr lang="ru-RU" sz="2800" dirty="0">
                <a:solidFill>
                  <a:srgbClr val="0070C0"/>
                </a:solidFill>
                <a:latin typeface="PT Sans" pitchFamily="34" charset="-52"/>
              </a:rPr>
              <a:t>ПРЯМЫХ </a:t>
            </a:r>
            <a:r>
              <a:rPr lang="ru-RU" sz="2800" dirty="0" smtClean="0">
                <a:solidFill>
                  <a:srgbClr val="0070C0"/>
                </a:solidFill>
                <a:latin typeface="PT Sans" pitchFamily="34" charset="-52"/>
              </a:rPr>
              <a:t>ИНВЕСТИЦИЙ</a:t>
            </a:r>
            <a:endParaRPr lang="en-US" sz="2800" dirty="0" smtClean="0">
              <a:solidFill>
                <a:srgbClr val="0070C0"/>
              </a:solidFill>
              <a:latin typeface="PT Sans" pitchFamily="34" charset="-52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lang="en-US" sz="1800" dirty="0" smtClean="0"/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lang="en-US" sz="1800" dirty="0"/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800" dirty="0" smtClean="0"/>
              <a:t>Критерии </a:t>
            </a:r>
            <a:r>
              <a:rPr lang="ru-RU" sz="1800" dirty="0"/>
              <a:t>инвестирования и инструменты </a:t>
            </a:r>
            <a:r>
              <a:rPr lang="ru-RU" sz="1800" dirty="0" smtClean="0"/>
              <a:t>финансирования</a:t>
            </a:r>
            <a:endParaRPr lang="ru-RU" sz="1800" dirty="0">
              <a:solidFill>
                <a:srgbClr val="0070C0"/>
              </a:solidFill>
              <a:latin typeface="PT Sans" pitchFamily="34" charset="-52"/>
            </a:endParaRPr>
          </a:p>
        </p:txBody>
      </p:sp>
      <p:sp>
        <p:nvSpPr>
          <p:cNvPr id="4" name="Текст 5"/>
          <p:cNvSpPr>
            <a:spLocks noGrp="1"/>
          </p:cNvSpPr>
          <p:nvPr>
            <p:ph type="body" sz="quarter" idx="10"/>
          </p:nvPr>
        </p:nvSpPr>
        <p:spPr>
          <a:xfrm>
            <a:off x="527313" y="5949280"/>
            <a:ext cx="3168237" cy="288056"/>
          </a:xfrm>
        </p:spPr>
        <p:txBody>
          <a:bodyPr/>
          <a:lstStyle/>
          <a:p>
            <a:r>
              <a:rPr lang="ru-RU" dirty="0" smtClean="0"/>
              <a:t>Январь 2018 г.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28529" y="535660"/>
            <a:ext cx="3657124" cy="83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8025355" y="383260"/>
            <a:ext cx="3657124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O:\Marketing(for_all)\Logo\RDIF\RDIF logo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783" y="548966"/>
            <a:ext cx="3263938" cy="5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1684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Картинки по запросу инфовотч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9" y="155388"/>
            <a:ext cx="1634339" cy="113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3" name="Chart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1117350"/>
              </p:ext>
            </p:extLst>
          </p:nvPr>
        </p:nvGraphicFramePr>
        <p:xfrm>
          <a:off x="7613462" y="2919960"/>
          <a:ext cx="4571405" cy="3587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 descr="https://www.infowatch.ru/sites/default/files/new_style/about_map_st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555" y="1128161"/>
            <a:ext cx="4205692" cy="149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84984" y="562295"/>
            <a:ext cx="5265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ГРУППА КОМПАНИЙ </a:t>
            </a:r>
            <a:r>
              <a:rPr lang="en-US" sz="2800" b="1" smtClean="0">
                <a:solidFill>
                  <a:schemeClr val="accent1">
                    <a:lumMod val="75000"/>
                  </a:schemeClr>
                </a:solidFill>
              </a:rPr>
              <a:t>INFOWATCH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195" y="1241704"/>
            <a:ext cx="750911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/>
              <a:t>Лидер российского рынка защиты данных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3196" y="1651636"/>
            <a:ext cx="701573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/>
              <a:t>Представлен в глобальном списке «Магический квадрант Gartner» -мировых лидеров в предотвращении потери данных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59103" y="2187381"/>
            <a:ext cx="12186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/>
              <a:t>200</a:t>
            </a:r>
            <a:r>
              <a:rPr lang="en-US" sz="4000" b="1" dirty="0" smtClean="0"/>
              <a:t>+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46518" y="2187381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30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727544" y="2187381"/>
            <a:ext cx="1337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100%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859103" y="2718256"/>
            <a:ext cx="1754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высококлассных IT специалистов в штате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46517" y="2718256"/>
            <a:ext cx="1980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с</a:t>
            </a:r>
            <a:r>
              <a:rPr lang="ru-RU" sz="1600" b="1" dirty="0" smtClean="0"/>
              <a:t>тран, где продаются решения Компании</a:t>
            </a:r>
            <a:endParaRPr lang="en-US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727545" y="2718257"/>
            <a:ext cx="2395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р</a:t>
            </a:r>
            <a:r>
              <a:rPr lang="ru-RU" sz="1600" b="1" dirty="0" smtClean="0"/>
              <a:t>ешений собственной разработки</a:t>
            </a:r>
            <a:endParaRPr lang="ru-RU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23197" y="3453463"/>
            <a:ext cx="7376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/>
              <a:t>Существенный рост выручки и </a:t>
            </a:r>
            <a:r>
              <a:rPr lang="ru-RU" sz="1500" dirty="0" smtClean="0"/>
              <a:t>масштабируемый бизнес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/>
              <a:t>Расширение географии бизнеса, открытие офисов на Ближнем Востоке и в Юго-Восточной </a:t>
            </a:r>
            <a:r>
              <a:rPr lang="ru-RU" sz="1500" dirty="0" smtClean="0"/>
              <a:t>Азии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err="1"/>
              <a:t>Перспективные</a:t>
            </a:r>
            <a:r>
              <a:rPr lang="en-US" sz="1500" dirty="0"/>
              <a:t> </a:t>
            </a:r>
            <a:r>
              <a:rPr lang="en-US" sz="1500" dirty="0" err="1"/>
              <a:t>продукты</a:t>
            </a:r>
            <a:r>
              <a:rPr lang="en-US" sz="1500" dirty="0"/>
              <a:t> – </a:t>
            </a:r>
            <a:r>
              <a:rPr lang="en-US" sz="1500" dirty="0" err="1"/>
              <a:t>InfoWatch</a:t>
            </a:r>
            <a:r>
              <a:rPr lang="en-US" sz="1500" dirty="0"/>
              <a:t> </a:t>
            </a:r>
            <a:r>
              <a:rPr lang="en-US" sz="1500" dirty="0" err="1"/>
              <a:t>Taigaphone</a:t>
            </a:r>
            <a:r>
              <a:rPr lang="en-US" sz="1500" dirty="0"/>
              <a:t>, </a:t>
            </a:r>
            <a:r>
              <a:rPr lang="en-US" sz="1500" dirty="0" err="1"/>
              <a:t>InfoWatch</a:t>
            </a:r>
            <a:r>
              <a:rPr lang="en-US" sz="1500" dirty="0"/>
              <a:t> Attack Killer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849863" y="203515"/>
            <a:ext cx="4225761" cy="641367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3195" y="2206781"/>
            <a:ext cx="15937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1 000+</a:t>
            </a:r>
            <a:endParaRPr lang="en-US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23195" y="2718256"/>
            <a:ext cx="10936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клиентов</a:t>
            </a:r>
            <a:endParaRPr lang="en-US" sz="1600" b="1" dirty="0"/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280636"/>
              </p:ext>
            </p:extLst>
          </p:nvPr>
        </p:nvGraphicFramePr>
        <p:xfrm>
          <a:off x="335207" y="5054339"/>
          <a:ext cx="3657124" cy="1554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7705" y="4435156"/>
            <a:ext cx="3657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Объем производства смартфонов </a:t>
            </a:r>
            <a:r>
              <a:rPr lang="en-US" sz="1600" b="1" dirty="0" smtClean="0"/>
              <a:t>InfoWatch</a:t>
            </a:r>
            <a:r>
              <a:rPr lang="ru-RU" sz="1600" b="1" dirty="0" smtClean="0"/>
              <a:t> </a:t>
            </a:r>
            <a:r>
              <a:rPr lang="en-US" sz="1600" b="1" dirty="0" smtClean="0"/>
              <a:t>Taigaphone</a:t>
            </a:r>
            <a:r>
              <a:rPr lang="ru-RU" sz="1600" b="1" dirty="0" smtClean="0"/>
              <a:t>, штук</a:t>
            </a:r>
            <a:endParaRPr lang="en-US" sz="1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994095" y="4435156"/>
            <a:ext cx="3657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Количество лицензий и внедрений, штук</a:t>
            </a:r>
            <a:endParaRPr lang="en-US" sz="16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7920997" y="714182"/>
            <a:ext cx="4114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География бизнеса</a:t>
            </a:r>
            <a:endParaRPr lang="en-US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647" y="6615754"/>
            <a:ext cx="50730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smtClean="0"/>
              <a:t>Источник: данные Компании</a:t>
            </a:r>
            <a:endParaRPr lang="en-US" sz="1000" i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8093697" y="4455225"/>
            <a:ext cx="1014095" cy="914400"/>
            <a:chOff x="6028810" y="800026"/>
            <a:chExt cx="1014227" cy="914400"/>
          </a:xfrm>
        </p:grpSpPr>
        <p:sp>
          <p:nvSpPr>
            <p:cNvPr id="5" name="Oval 4"/>
            <p:cNvSpPr/>
            <p:nvPr/>
          </p:nvSpPr>
          <p:spPr>
            <a:xfrm>
              <a:off x="6073253" y="800026"/>
              <a:ext cx="914400" cy="914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28810" y="991662"/>
              <a:ext cx="10142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accent5"/>
                  </a:solidFill>
                </a:rPr>
                <a:t>Рост 33% в год</a:t>
              </a:r>
              <a:endParaRPr lang="en-US" sz="1600" b="1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9978130" y="3415758"/>
            <a:ext cx="1014095" cy="914400"/>
            <a:chOff x="6028810" y="800026"/>
            <a:chExt cx="1014227" cy="914400"/>
          </a:xfrm>
        </p:grpSpPr>
        <p:sp>
          <p:nvSpPr>
            <p:cNvPr id="36" name="Oval 35"/>
            <p:cNvSpPr/>
            <p:nvPr/>
          </p:nvSpPr>
          <p:spPr>
            <a:xfrm>
              <a:off x="6073253" y="800026"/>
              <a:ext cx="914400" cy="914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028810" y="991662"/>
              <a:ext cx="10142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accent5"/>
                  </a:solidFill>
                </a:rPr>
                <a:t>Рост 37% в год</a:t>
              </a:r>
              <a:endParaRPr lang="en-US" sz="1600" b="1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7884093" y="6358144"/>
            <a:ext cx="50730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smtClean="0"/>
              <a:t>Источник: данные Компании</a:t>
            </a:r>
            <a:endParaRPr lang="en-US" sz="10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1196158" y="5743777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39" name="Chart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6121076"/>
              </p:ext>
            </p:extLst>
          </p:nvPr>
        </p:nvGraphicFramePr>
        <p:xfrm>
          <a:off x="4028325" y="5054339"/>
          <a:ext cx="3657124" cy="1554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44" name="Group 43"/>
          <p:cNvGrpSpPr/>
          <p:nvPr/>
        </p:nvGrpSpPr>
        <p:grpSpPr>
          <a:xfrm>
            <a:off x="4925108" y="4922105"/>
            <a:ext cx="1014095" cy="731520"/>
            <a:chOff x="5988469" y="853814"/>
            <a:chExt cx="1014227" cy="731520"/>
          </a:xfrm>
        </p:grpSpPr>
        <p:sp>
          <p:nvSpPr>
            <p:cNvPr id="45" name="Oval 44"/>
            <p:cNvSpPr/>
            <p:nvPr/>
          </p:nvSpPr>
          <p:spPr>
            <a:xfrm>
              <a:off x="6073253" y="853814"/>
              <a:ext cx="822960" cy="731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988469" y="978215"/>
              <a:ext cx="10142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accent5"/>
                  </a:solidFill>
                </a:rPr>
                <a:t>Рост 15% </a:t>
              </a:r>
            </a:p>
            <a:p>
              <a:pPr algn="ctr"/>
              <a:r>
                <a:rPr lang="ru-RU" sz="1400" b="1" dirty="0" smtClean="0">
                  <a:solidFill>
                    <a:schemeClr val="accent5"/>
                  </a:solidFill>
                </a:rPr>
                <a:t>в год</a:t>
              </a:r>
              <a:endParaRPr lang="en-US" sz="1400" b="1" dirty="0">
                <a:solidFill>
                  <a:schemeClr val="accent5"/>
                </a:solidFill>
              </a:endParaRPr>
            </a:p>
          </p:txBody>
        </p:sp>
      </p:grpSp>
      <p:cxnSp>
        <p:nvCxnSpPr>
          <p:cNvPr id="47" name="Straight Arrow Connector 46"/>
          <p:cNvCxnSpPr/>
          <p:nvPr/>
        </p:nvCxnSpPr>
        <p:spPr>
          <a:xfrm flipV="1">
            <a:off x="5320170" y="5358565"/>
            <a:ext cx="1006624" cy="475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9191550" y="243793"/>
            <a:ext cx="2736304" cy="5209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2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143319" y="44624"/>
            <a:ext cx="11816410" cy="892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 cap="all" baseline="0">
                <a:solidFill>
                  <a:srgbClr val="0070C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Перечень Информации, необходимой для анализа проекта</a:t>
            </a:r>
            <a:endParaRPr lang="ru-RU" dirty="0"/>
          </a:p>
        </p:txBody>
      </p:sp>
      <p:sp>
        <p:nvSpPr>
          <p:cNvPr id="5" name="Rounded Rectangle 4"/>
          <p:cNvSpPr/>
          <p:nvPr/>
        </p:nvSpPr>
        <p:spPr>
          <a:xfrm>
            <a:off x="671913" y="1124744"/>
            <a:ext cx="10846588" cy="5485757"/>
          </a:xfrm>
          <a:prstGeom prst="round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600" b="1" dirty="0" smtClean="0"/>
              <a:t>Бизнес-план </a:t>
            </a:r>
            <a:r>
              <a:rPr lang="ru-RU" sz="1600" dirty="0"/>
              <a:t>проекта с кратким описанием, текущим статусом реализации, анализом рынка, анализом поставщиков, финансовым прогнозом, расчетом экономической эффективности проекта и анализом основных рисков</a:t>
            </a:r>
            <a:endParaRPr lang="en-US" sz="1600" dirty="0"/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600" b="1" dirty="0"/>
              <a:t>Информация</a:t>
            </a:r>
            <a:r>
              <a:rPr lang="ru-RU" sz="1600" dirty="0"/>
              <a:t> об основном </a:t>
            </a:r>
            <a:r>
              <a:rPr lang="ru-RU" sz="1600" b="1" dirty="0"/>
              <a:t>бизнесе </a:t>
            </a:r>
            <a:r>
              <a:rPr lang="ru-RU" sz="1600" dirty="0"/>
              <a:t>компании и ее а</a:t>
            </a:r>
            <a:r>
              <a:rPr lang="ru-RU" sz="1600" b="1" dirty="0"/>
              <a:t>кционерах</a:t>
            </a:r>
            <a:r>
              <a:rPr lang="ru-RU" sz="1600" dirty="0"/>
              <a:t>, описание </a:t>
            </a:r>
            <a:r>
              <a:rPr lang="ru-RU" sz="1600" b="1" dirty="0"/>
              <a:t>корпоративной </a:t>
            </a:r>
            <a:r>
              <a:rPr lang="ru-RU" sz="1600" b="1" dirty="0" smtClean="0"/>
              <a:t>структуры</a:t>
            </a:r>
            <a:endParaRPr lang="en-US" sz="1600" b="1" dirty="0"/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600" b="1" dirty="0"/>
              <a:t>Финансовая отчетность </a:t>
            </a:r>
            <a:r>
              <a:rPr lang="ru-RU" sz="1600" dirty="0"/>
              <a:t>компании/ группы компаний за последние три года (для вновь созданных юридических лиц – последние доступные финансовые отчеты)</a:t>
            </a:r>
            <a:endParaRPr lang="en-US" sz="1600" dirty="0"/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600" b="1" dirty="0"/>
              <a:t>Финансовая модель </a:t>
            </a:r>
            <a:r>
              <a:rPr lang="ru-RU" sz="1600" dirty="0"/>
              <a:t>проекта</a:t>
            </a:r>
            <a:endParaRPr lang="en-US" sz="1600" dirty="0"/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600" b="1" dirty="0"/>
              <a:t>Информация о менеджменте </a:t>
            </a:r>
            <a:r>
              <a:rPr lang="ru-RU" sz="1600" dirty="0"/>
              <a:t>проекта</a:t>
            </a:r>
            <a:endParaRPr lang="en-US" sz="1600" dirty="0"/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600" b="1" dirty="0"/>
              <a:t>Статус</a:t>
            </a:r>
            <a:r>
              <a:rPr lang="ru-RU" sz="1600" dirty="0"/>
              <a:t> получения </a:t>
            </a:r>
            <a:r>
              <a:rPr lang="ru-RU" sz="1600" b="1" dirty="0"/>
              <a:t>банковского финансирования</a:t>
            </a:r>
            <a:endParaRPr lang="en-US" sz="1600" b="1" dirty="0"/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600" b="1" dirty="0"/>
              <a:t>Наличие государственной поддержки </a:t>
            </a:r>
            <a:r>
              <a:rPr lang="ru-RU" sz="1600" dirty="0"/>
              <a:t>проекта</a:t>
            </a:r>
            <a:endParaRPr lang="en-US" sz="1600" dirty="0"/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758254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Основные этапы инвестирования РФПИ</a:t>
            </a:r>
            <a:endParaRPr lang="ru-RU" sz="1800" b="1" dirty="0">
              <a:solidFill>
                <a:srgbClr val="0070C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8495161" y="2171844"/>
            <a:ext cx="3071600" cy="1520984"/>
          </a:xfrm>
          <a:prstGeom prst="roundRect">
            <a:avLst/>
          </a:prstGeom>
          <a:noFill/>
          <a:ln w="6350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>
                <a:solidFill>
                  <a:schemeClr val="tx1"/>
                </a:solidFill>
              </a:rPr>
              <a:t>Выход из инвестиции </a:t>
            </a:r>
            <a:r>
              <a:rPr lang="ru-RU" sz="1400" b="1" u="sng" dirty="0" smtClean="0">
                <a:solidFill>
                  <a:schemeClr val="tx1"/>
                </a:solidFill>
              </a:rPr>
              <a:t>(3- </a:t>
            </a:r>
            <a:r>
              <a:rPr lang="ru-RU" sz="1400" b="1" u="sng" dirty="0">
                <a:solidFill>
                  <a:schemeClr val="tx1"/>
                </a:solidFill>
              </a:rPr>
              <a:t>7 </a:t>
            </a:r>
            <a:r>
              <a:rPr lang="ru-RU" sz="1400" b="1" u="sng" dirty="0" smtClean="0">
                <a:solidFill>
                  <a:schemeClr val="tx1"/>
                </a:solidFill>
              </a:rPr>
              <a:t>лет):</a:t>
            </a:r>
            <a:endParaRPr lang="ru-RU" sz="1400" b="1" u="sng" dirty="0">
              <a:solidFill>
                <a:schemeClr val="tx1"/>
              </a:solidFill>
            </a:endParaRPr>
          </a:p>
          <a:p>
            <a:pPr marL="457200" lvl="1"/>
            <a:r>
              <a:rPr lang="ru-RU" sz="1400" dirty="0">
                <a:solidFill>
                  <a:schemeClr val="tx1"/>
                </a:solidFill>
              </a:rPr>
              <a:t>Продажа доли </a:t>
            </a:r>
            <a:r>
              <a:rPr lang="ru-RU" sz="1400" dirty="0" smtClean="0">
                <a:solidFill>
                  <a:schemeClr val="tx1"/>
                </a:solidFill>
              </a:rPr>
              <a:t>основателям</a:t>
            </a:r>
            <a:endParaRPr lang="ru-RU" sz="1400" dirty="0">
              <a:solidFill>
                <a:schemeClr val="tx1"/>
              </a:solidFill>
            </a:endParaRPr>
          </a:p>
          <a:p>
            <a:pPr marL="457200" lvl="1"/>
            <a:r>
              <a:rPr lang="ru-RU" sz="1400" dirty="0" smtClean="0">
                <a:solidFill>
                  <a:schemeClr val="tx1"/>
                </a:solidFill>
              </a:rPr>
              <a:t>Стратегическому </a:t>
            </a:r>
            <a:r>
              <a:rPr lang="ru-RU" sz="1400" dirty="0">
                <a:solidFill>
                  <a:schemeClr val="tx1"/>
                </a:solidFill>
              </a:rPr>
              <a:t>инвестору</a:t>
            </a:r>
          </a:p>
          <a:p>
            <a:pPr marL="457200" lvl="1"/>
            <a:r>
              <a:rPr lang="ru-RU" sz="1400" dirty="0">
                <a:solidFill>
                  <a:schemeClr val="tx1"/>
                </a:solidFill>
              </a:rPr>
              <a:t>Финансовому инвестору</a:t>
            </a:r>
          </a:p>
          <a:p>
            <a:pPr marL="457200" lvl="1"/>
            <a:r>
              <a:rPr lang="en-US" sz="1400" dirty="0">
                <a:solidFill>
                  <a:schemeClr val="tx1"/>
                </a:solidFill>
              </a:rPr>
              <a:t>IPO</a:t>
            </a:r>
            <a:r>
              <a:rPr lang="ru-RU" sz="1400" dirty="0">
                <a:solidFill>
                  <a:schemeClr val="tx1"/>
                </a:solidFill>
              </a:rPr>
              <a:t> на бирже</a:t>
            </a:r>
          </a:p>
        </p:txBody>
      </p:sp>
      <p:sp>
        <p:nvSpPr>
          <p:cNvPr id="4" name="Down Arrow 3"/>
          <p:cNvSpPr/>
          <p:nvPr/>
        </p:nvSpPr>
        <p:spPr>
          <a:xfrm>
            <a:off x="3922940" y="1771730"/>
            <a:ext cx="479938" cy="372404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31976" y="1231479"/>
            <a:ext cx="671987" cy="4320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7296" y="1124744"/>
            <a:ext cx="5999219" cy="646986"/>
          </a:xfrm>
          <a:prstGeom prst="roundRect">
            <a:avLst/>
          </a:prstGeom>
          <a:noFill/>
          <a:ln w="6350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 dirty="0"/>
              <a:t>Одобрение </a:t>
            </a:r>
            <a:r>
              <a:rPr lang="ru-RU" sz="1600" dirty="0"/>
              <a:t>начала работ по сделке на </a:t>
            </a:r>
            <a:r>
              <a:rPr lang="ru-RU" sz="1600" b="1" dirty="0"/>
              <a:t>Инвестиционном Комитете </a:t>
            </a:r>
            <a:r>
              <a:rPr lang="ru-RU" sz="1600" dirty="0"/>
              <a:t>РФПИ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87296" y="2144134"/>
            <a:ext cx="5999219" cy="646986"/>
          </a:xfrm>
          <a:prstGeom prst="roundRect">
            <a:avLst/>
          </a:prstGeom>
          <a:noFill/>
          <a:ln w="6350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 dirty="0"/>
              <a:t>Анализ проекта </a:t>
            </a:r>
            <a:r>
              <a:rPr lang="ru-RU" sz="1600" dirty="0"/>
              <a:t>и предварительное </a:t>
            </a:r>
            <a:r>
              <a:rPr lang="ru-RU" sz="1600" b="1" dirty="0"/>
              <a:t>согласование условий сделки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87296" y="3163524"/>
            <a:ext cx="5999219" cy="646986"/>
          </a:xfrm>
          <a:prstGeom prst="roundRect">
            <a:avLst/>
          </a:prstGeom>
          <a:noFill/>
          <a:ln w="6350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dirty="0"/>
              <a:t>Одобрение </a:t>
            </a:r>
            <a:r>
              <a:rPr lang="ru-RU" sz="1600" b="1" dirty="0"/>
              <a:t>подписания предварительного соглашения </a:t>
            </a:r>
            <a:r>
              <a:rPr lang="ru-RU" sz="1600" dirty="0"/>
              <a:t>на Инвестиционном Комитете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1187296" y="4182915"/>
            <a:ext cx="5999219" cy="374571"/>
          </a:xfrm>
          <a:prstGeom prst="roundRect">
            <a:avLst/>
          </a:prstGeom>
          <a:noFill/>
          <a:ln w="6350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 dirty="0"/>
              <a:t>Комплексная проверка</a:t>
            </a:r>
            <a:r>
              <a:rPr lang="ru-RU" sz="1600" dirty="0"/>
              <a:t> компании (</a:t>
            </a:r>
            <a:r>
              <a:rPr lang="en-US" sz="1600" dirty="0"/>
              <a:t>Due Diligence)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87296" y="4929889"/>
            <a:ext cx="5999219" cy="646986"/>
          </a:xfrm>
          <a:prstGeom prst="roundRect">
            <a:avLst/>
          </a:prstGeom>
          <a:noFill/>
          <a:ln w="6350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 dirty="0"/>
              <a:t>Одобрение финальных условий </a:t>
            </a:r>
            <a:r>
              <a:rPr lang="ru-RU" sz="1600" dirty="0"/>
              <a:t>сделки на Инвестиционном Комитете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1199961" y="5978019"/>
            <a:ext cx="5999219" cy="374571"/>
          </a:xfrm>
          <a:prstGeom prst="roundRect">
            <a:avLst/>
          </a:prstGeom>
          <a:noFill/>
          <a:ln w="6350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 dirty="0"/>
              <a:t>Подписание</a:t>
            </a:r>
            <a:r>
              <a:rPr lang="ru-RU" sz="1600" dirty="0"/>
              <a:t> юридической</a:t>
            </a:r>
            <a:r>
              <a:rPr lang="ru-RU" sz="1600" b="1" dirty="0"/>
              <a:t> документации </a:t>
            </a:r>
            <a:r>
              <a:rPr lang="ru-RU" sz="1600" dirty="0"/>
              <a:t>и </a:t>
            </a:r>
            <a:r>
              <a:rPr lang="ru-RU" sz="1600" b="1" dirty="0"/>
              <a:t>закрытие сделки</a:t>
            </a:r>
            <a:endParaRPr lang="en-US" sz="1600" b="1" dirty="0"/>
          </a:p>
        </p:txBody>
      </p:sp>
      <p:sp>
        <p:nvSpPr>
          <p:cNvPr id="20" name="Oval 19"/>
          <p:cNvSpPr/>
          <p:nvPr/>
        </p:nvSpPr>
        <p:spPr>
          <a:xfrm>
            <a:off x="431976" y="2251603"/>
            <a:ext cx="671987" cy="4320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31976" y="3270993"/>
            <a:ext cx="671987" cy="4320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31976" y="4154175"/>
            <a:ext cx="671987" cy="4320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31976" y="5037358"/>
            <a:ext cx="671987" cy="4320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5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31976" y="5949280"/>
            <a:ext cx="671987" cy="4320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6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3935605" y="2791120"/>
            <a:ext cx="479938" cy="372404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3922940" y="3810510"/>
            <a:ext cx="479938" cy="372404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3935605" y="4557485"/>
            <a:ext cx="479938" cy="372404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3935605" y="5576876"/>
            <a:ext cx="479938" cy="372404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Curved Connector 30"/>
          <p:cNvCxnSpPr>
            <a:stCxn id="19" idx="3"/>
            <a:endCxn id="5" idx="1"/>
          </p:cNvCxnSpPr>
          <p:nvPr/>
        </p:nvCxnSpPr>
        <p:spPr>
          <a:xfrm flipV="1">
            <a:off x="7199180" y="2932336"/>
            <a:ext cx="1295981" cy="3232969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5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dirty="0" smtClean="0"/>
              <a:t>КОНТАКТНАЯ ИНФОРМАЦИЯ</a:t>
            </a:r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196752"/>
            <a:ext cx="121904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b="1" dirty="0" smtClean="0">
              <a:solidFill>
                <a:srgbClr val="404040"/>
              </a:solidFill>
              <a:ea typeface="Calibri"/>
              <a:cs typeface="Times New Roman"/>
            </a:endParaRPr>
          </a:p>
          <a:p>
            <a:pPr algn="ctr"/>
            <a:r>
              <a:rPr lang="ru-RU" sz="1200" b="1" dirty="0" smtClean="0">
                <a:solidFill>
                  <a:srgbClr val="404040"/>
                </a:solidFill>
                <a:ea typeface="Calibri"/>
                <a:cs typeface="Times New Roman"/>
              </a:rPr>
              <a:t>По вопросам сотрудничества с РФПИ просьба обращаться</a:t>
            </a:r>
            <a:r>
              <a:rPr lang="en-US" sz="1200" b="1" dirty="0" smtClean="0">
                <a:ea typeface="Calibri"/>
                <a:cs typeface="Times New Roman"/>
              </a:rPr>
              <a:t>:</a:t>
            </a:r>
          </a:p>
          <a:p>
            <a:pPr algn="ctr"/>
            <a:endParaRPr lang="en-US" sz="1200" b="1" dirty="0">
              <a:cs typeface="Times New Roman"/>
            </a:endParaRPr>
          </a:p>
          <a:p>
            <a:pPr algn="ctr"/>
            <a:endParaRPr lang="en-US" sz="1200" b="1" dirty="0" smtClean="0">
              <a:cs typeface="Times New Roman"/>
            </a:endParaRPr>
          </a:p>
          <a:p>
            <a:pPr algn="ctr"/>
            <a:endParaRPr lang="en-US" sz="1200" b="1" dirty="0">
              <a:cs typeface="Times New Roman"/>
            </a:endParaRPr>
          </a:p>
          <a:p>
            <a:pPr algn="ctr"/>
            <a:endParaRPr lang="ru-RU" sz="1200" b="1" dirty="0"/>
          </a:p>
          <a:p>
            <a:pPr algn="ctr"/>
            <a:r>
              <a:rPr lang="en-US" sz="1200" dirty="0">
                <a:solidFill>
                  <a:srgbClr val="404040"/>
                </a:solidFill>
                <a:ea typeface="Calibri"/>
                <a:cs typeface="Times New Roman"/>
              </a:rPr>
              <a:t/>
            </a:r>
            <a:br>
              <a:rPr lang="en-US" sz="1200" dirty="0">
                <a:solidFill>
                  <a:srgbClr val="404040"/>
                </a:solidFill>
                <a:ea typeface="Calibri"/>
                <a:cs typeface="Times New Roman"/>
              </a:rPr>
            </a:br>
            <a:endParaRPr lang="en-US" sz="12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651227" y="2348880"/>
            <a:ext cx="47999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РОССИЙСКИЙ ФОНД ПРЯМЫХ ИНВЕСТИЦИЙ</a:t>
            </a:r>
          </a:p>
          <a:p>
            <a:pPr algn="ctr"/>
            <a:r>
              <a:rPr lang="ru-RU" sz="1200" dirty="0" smtClean="0"/>
              <a:t>МФК «Город столиц», Южная башня</a:t>
            </a:r>
          </a:p>
          <a:p>
            <a:pPr algn="ctr"/>
            <a:r>
              <a:rPr lang="ru-RU" sz="1200" dirty="0" smtClean="0"/>
              <a:t>Пресненская наб., д. 8, стр. 1</a:t>
            </a:r>
          </a:p>
          <a:p>
            <a:pPr algn="ctr"/>
            <a:r>
              <a:rPr lang="en-US" sz="1200" dirty="0" smtClean="0"/>
              <a:t>123317</a:t>
            </a:r>
            <a:r>
              <a:rPr lang="ru-RU" sz="1200" dirty="0" smtClean="0"/>
              <a:t>, Россия, Москва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 smtClean="0"/>
              <a:t>Tel: </a:t>
            </a:r>
            <a:r>
              <a:rPr lang="en-US" sz="1200" dirty="0"/>
              <a:t>+7 </a:t>
            </a:r>
            <a:r>
              <a:rPr lang="en-US" sz="1200" dirty="0" smtClean="0"/>
              <a:t>(495) </a:t>
            </a:r>
            <a:r>
              <a:rPr lang="en-US" sz="1200" dirty="0"/>
              <a:t>644 3414</a:t>
            </a:r>
            <a:br>
              <a:rPr lang="en-US" sz="1200" dirty="0"/>
            </a:br>
            <a:r>
              <a:rPr lang="en-US" sz="1200" dirty="0" smtClean="0"/>
              <a:t>Fax: </a:t>
            </a:r>
            <a:r>
              <a:rPr lang="ru-RU" sz="1200" dirty="0"/>
              <a:t>+7 (495) </a:t>
            </a:r>
            <a:r>
              <a:rPr lang="ru-RU" sz="1200" dirty="0" smtClean="0"/>
              <a:t>644</a:t>
            </a:r>
            <a:r>
              <a:rPr lang="en-US" sz="1200" dirty="0" smtClean="0"/>
              <a:t> </a:t>
            </a:r>
            <a:r>
              <a:rPr lang="ru-RU" sz="1200" dirty="0" smtClean="0"/>
              <a:t>3413</a:t>
            </a:r>
            <a:endParaRPr lang="ru-RU" sz="1200" dirty="0"/>
          </a:p>
          <a:p>
            <a:pPr algn="ctr"/>
            <a:r>
              <a:rPr lang="en-US" sz="1200" dirty="0">
                <a:hlinkClick r:id="rId2"/>
              </a:rPr>
              <a:t>ir@rdif.ru</a:t>
            </a:r>
            <a:endParaRPr lang="en-US" sz="1200" dirty="0"/>
          </a:p>
          <a:p>
            <a:pPr algn="ctr"/>
            <a:r>
              <a:rPr lang="en-US" sz="1200" dirty="0">
                <a:hlinkClick r:id="rId3"/>
              </a:rPr>
              <a:t>www.rdif.ru</a:t>
            </a:r>
            <a:endParaRPr lang="en-US" sz="1200" dirty="0"/>
          </a:p>
          <a:p>
            <a:pPr algn="ctr"/>
            <a:r>
              <a:rPr lang="en-US" sz="1200" dirty="0">
                <a:hlinkClick r:id="rId4"/>
              </a:rPr>
              <a:t>www.investinrussia.com</a:t>
            </a:r>
            <a:endParaRPr lang="en-US" sz="1200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199300" y="2348881"/>
            <a:ext cx="3455934" cy="99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1200" b="1" dirty="0" smtClean="0">
                <a:ea typeface="Calibri"/>
                <a:cs typeface="Times New Roman"/>
              </a:rPr>
              <a:t>Наталья Борисова</a:t>
            </a:r>
          </a:p>
          <a:p>
            <a:pPr algn="ctr">
              <a:lnSpc>
                <a:spcPct val="115000"/>
              </a:lnSpc>
            </a:pPr>
            <a:r>
              <a:rPr lang="ru-RU" sz="1200" dirty="0" smtClean="0">
                <a:ea typeface="Calibri"/>
                <a:cs typeface="Times New Roman"/>
              </a:rPr>
              <a:t>Директор</a:t>
            </a:r>
            <a:endParaRPr lang="en-US" sz="12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n-US" sz="1200" dirty="0" err="1" smtClean="0">
                <a:ea typeface="Calibri"/>
                <a:cs typeface="Times New Roman"/>
                <a:hlinkClick r:id="rId5"/>
              </a:rPr>
              <a:t>Natalia.Borisova</a:t>
            </a:r>
            <a:r>
              <a:rPr lang="en-US" sz="1200" dirty="0" smtClean="0">
                <a:ea typeface="Calibri"/>
                <a:cs typeface="Times New Roman"/>
                <a:hlinkClick r:id="rId5"/>
              </a:rPr>
              <a:t>@</a:t>
            </a:r>
            <a:r>
              <a:rPr lang="en-SG" sz="1200" dirty="0" smtClean="0">
                <a:ea typeface="Calibri"/>
                <a:cs typeface="Times New Roman"/>
                <a:hlinkClick r:id="rId5"/>
              </a:rPr>
              <a:t>rdif.ru</a:t>
            </a:r>
            <a:endParaRPr lang="en-SG" sz="1200" dirty="0">
              <a:ea typeface="Calibri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99300" y="3471999"/>
            <a:ext cx="335993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200" b="1" dirty="0" smtClean="0">
                <a:ea typeface="Calibri"/>
                <a:cs typeface="Times New Roman"/>
              </a:rPr>
              <a:t>Вячеслав Коварский</a:t>
            </a:r>
            <a:endParaRPr lang="ru-RU" sz="1200" b="1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ru-RU" sz="1200" dirty="0" smtClean="0">
                <a:ea typeface="Calibri"/>
                <a:cs typeface="Times New Roman"/>
              </a:rPr>
              <a:t>Старший Эксперт</a:t>
            </a:r>
            <a:endParaRPr lang="en-US" sz="12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n-US" sz="1200" dirty="0" err="1" smtClean="0">
                <a:ea typeface="Calibri"/>
                <a:cs typeface="Times New Roman"/>
                <a:hlinkClick r:id="rId6"/>
              </a:rPr>
              <a:t>Vyacheslav.Kovarskiy</a:t>
            </a:r>
            <a:r>
              <a:rPr lang="en-SG" sz="1200" dirty="0" smtClean="0">
                <a:ea typeface="Calibri"/>
                <a:cs typeface="Times New Roman"/>
                <a:hlinkClick r:id="rId6"/>
              </a:rPr>
              <a:t>@rdif.ru</a:t>
            </a:r>
            <a:endParaRPr lang="en-SG" sz="1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8107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РФПИ </a:t>
            </a:r>
            <a:r>
              <a:rPr lang="ru-RU" dirty="0"/>
              <a:t>- </a:t>
            </a:r>
            <a:r>
              <a:rPr lang="en-US" dirty="0"/>
              <a:t> </a:t>
            </a:r>
            <a:r>
              <a:rPr lang="ru-RU" dirty="0"/>
              <a:t>суверенный фонд России с капитализацией $10 млрд</a:t>
            </a:r>
            <a:endParaRPr lang="ru-RU" sz="1800" b="1" dirty="0">
              <a:solidFill>
                <a:srgbClr val="0070C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35317" y="6384444"/>
            <a:ext cx="11519780" cy="4289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300" b="1" kern="1200">
                <a:solidFill>
                  <a:srgbClr val="0066A2"/>
                </a:solidFill>
                <a:latin typeface="+mn-lt"/>
                <a:ea typeface="+mn-ea"/>
                <a:cs typeface="+mn-cs"/>
              </a:defRPr>
            </a:lvl1pPr>
            <a:lvl2pPr marL="144000" indent="0" algn="l" defTabSz="914400" rtl="0" eaLnBrk="1" latinLnBrk="0" hangingPunct="1">
              <a:spcBef>
                <a:spcPts val="400"/>
              </a:spcBef>
              <a:buClr>
                <a:srgbClr val="0066A2"/>
              </a:buClr>
              <a:buFontTx/>
              <a:buNone/>
              <a:defRPr sz="1300" kern="1200">
                <a:solidFill>
                  <a:srgbClr val="525355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spcBef>
                <a:spcPts val="400"/>
              </a:spcBef>
              <a:buClr>
                <a:srgbClr val="757575"/>
              </a:buClr>
              <a:buSzPct val="85000"/>
              <a:buFont typeface="Wingdings" panose="05000000000000000000" pitchFamily="2" charset="2"/>
              <a:buChar char="§"/>
              <a:defRPr sz="1300" kern="1200">
                <a:solidFill>
                  <a:srgbClr val="525355"/>
                </a:solidFill>
                <a:latin typeface="+mn-lt"/>
                <a:ea typeface="+mn-ea"/>
                <a:cs typeface="+mn-cs"/>
              </a:defRPr>
            </a:lvl3pPr>
            <a:lvl4pPr marL="900000" indent="-252000" algn="l" defTabSz="914400" rtl="0" eaLnBrk="1" latinLnBrk="0" hangingPunct="1">
              <a:spcBef>
                <a:spcPts val="400"/>
              </a:spcBef>
              <a:buClr>
                <a:srgbClr val="757575"/>
              </a:buClr>
              <a:buSzPct val="85000"/>
              <a:buFont typeface="Wingdings" panose="05000000000000000000" pitchFamily="2" charset="2"/>
              <a:buChar char="§"/>
              <a:defRPr sz="1300" kern="1200">
                <a:solidFill>
                  <a:srgbClr val="525355"/>
                </a:solidFill>
                <a:latin typeface="+mn-lt"/>
                <a:ea typeface="+mn-ea"/>
                <a:cs typeface="+mn-cs"/>
              </a:defRPr>
            </a:lvl4pPr>
            <a:lvl5pPr marL="720000" indent="-144000" algn="l" defTabSz="914400" rtl="0" eaLnBrk="1" latinLnBrk="0" hangingPunct="1">
              <a:spcBef>
                <a:spcPts val="400"/>
              </a:spcBef>
              <a:buClr>
                <a:srgbClr val="757575"/>
              </a:buClr>
              <a:buSzPct val="85000"/>
              <a:buFont typeface="Wingdings" panose="05000000000000000000" pitchFamily="2" charset="2"/>
              <a:buChar char="§"/>
              <a:defRPr sz="1300" kern="1200">
                <a:solidFill>
                  <a:srgbClr val="52535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  <a:buClr>
                <a:schemeClr val="accent1"/>
              </a:buClr>
            </a:pPr>
            <a:endParaRPr lang="ru-RU" sz="900" b="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ts val="400"/>
              </a:spcBef>
              <a:buClr>
                <a:schemeClr val="accent1"/>
              </a:buClr>
            </a:pPr>
            <a:r>
              <a:rPr lang="ru-RU" sz="900" b="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*РФПИ </a:t>
            </a:r>
            <a:r>
              <a:rPr lang="ru-RU" sz="900" b="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может использовать до 20% средств Фонда за пределами России </a:t>
            </a:r>
          </a:p>
        </p:txBody>
      </p:sp>
      <p:sp>
        <p:nvSpPr>
          <p:cNvPr id="3" name="Rectangle 2"/>
          <p:cNvSpPr/>
          <p:nvPr/>
        </p:nvSpPr>
        <p:spPr>
          <a:xfrm>
            <a:off x="347056" y="1124744"/>
            <a:ext cx="3359563" cy="144016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rgbClr val="FFFFFF"/>
                </a:solidFill>
              </a:rPr>
              <a:t>Фонд прямых инвестиций мирового </a:t>
            </a:r>
            <a:r>
              <a:rPr lang="ru-RU" sz="1700" b="1" dirty="0" smtClean="0">
                <a:solidFill>
                  <a:srgbClr val="FFFFFF"/>
                </a:solidFill>
              </a:rPr>
              <a:t>уровня</a:t>
            </a:r>
            <a:endParaRPr lang="ru-RU" sz="1700" b="1" dirty="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983247" y="2696919"/>
            <a:ext cx="7679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079245" y="1124744"/>
            <a:ext cx="7679000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</a:rPr>
              <a:t>Создан </a:t>
            </a:r>
            <a:r>
              <a:rPr lang="ru-RU" sz="1400" dirty="0">
                <a:solidFill>
                  <a:schemeClr val="tx1"/>
                </a:solidFill>
              </a:rPr>
              <a:t>Правительством РФ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в 2011 году 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</a:rPr>
              <a:t>Со-инвестирует в акционерный капитал </a:t>
            </a:r>
            <a:r>
              <a:rPr lang="ru-RU" sz="1400" dirty="0" smtClean="0">
                <a:solidFill>
                  <a:schemeClr val="tx1"/>
                </a:solidFill>
              </a:rPr>
              <a:t>Российских компаний*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</a:rPr>
              <a:t>Обеспечивает </a:t>
            </a:r>
            <a:r>
              <a:rPr lang="ru-RU" sz="1400" dirty="0">
                <a:solidFill>
                  <a:schemeClr val="tx1"/>
                </a:solidFill>
              </a:rPr>
              <a:t>привлечение:</a:t>
            </a:r>
          </a:p>
          <a:p>
            <a:pPr marL="8001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прямых иностранных инвестиций</a:t>
            </a:r>
          </a:p>
          <a:p>
            <a:pPr marL="8001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кадрового потенциала </a:t>
            </a:r>
          </a:p>
          <a:p>
            <a:pPr marL="8001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высоких технологий в экономику </a:t>
            </a:r>
            <a:r>
              <a:rPr lang="ru-RU" sz="1400" dirty="0" smtClean="0">
                <a:solidFill>
                  <a:schemeClr val="tx1"/>
                </a:solidFill>
              </a:rPr>
              <a:t>России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7056" y="2828933"/>
            <a:ext cx="3359563" cy="100811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FFFFFF"/>
                </a:solidFill>
              </a:rPr>
              <a:t>Лучший </a:t>
            </a:r>
            <a:r>
              <a:rPr lang="ru-RU" sz="1700" b="1" dirty="0">
                <a:solidFill>
                  <a:srgbClr val="FFFFFF"/>
                </a:solidFill>
              </a:rPr>
              <a:t>партнёр для иностранных инвесторов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79245" y="2828934"/>
            <a:ext cx="7679000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</a:rPr>
              <a:t>Опыт </a:t>
            </a:r>
            <a:r>
              <a:rPr lang="ru-RU" sz="1400" dirty="0">
                <a:solidFill>
                  <a:schemeClr val="tx1"/>
                </a:solidFill>
              </a:rPr>
              <a:t>осуществления </a:t>
            </a:r>
            <a:r>
              <a:rPr lang="ru-RU" sz="1400" dirty="0" smtClean="0">
                <a:solidFill>
                  <a:schemeClr val="tx1"/>
                </a:solidFill>
              </a:rPr>
              <a:t>сделок</a:t>
            </a:r>
            <a:endParaRPr lang="ru-RU" sz="1400" dirty="0">
              <a:solidFill>
                <a:schemeClr val="tx1"/>
              </a:solidFill>
            </a:endParaRP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</a:rPr>
              <a:t>Опыт управления </a:t>
            </a:r>
            <a:r>
              <a:rPr lang="ru-RU" sz="1400" dirty="0">
                <a:solidFill>
                  <a:schemeClr val="tx1"/>
                </a:solidFill>
              </a:rPr>
              <a:t>портфельными компаниями 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983247" y="3969061"/>
            <a:ext cx="7679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47056" y="4101074"/>
            <a:ext cx="3359563" cy="100811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FFFFFF"/>
                </a:solidFill>
              </a:rPr>
              <a:t>Лучшие  </a:t>
            </a:r>
            <a:r>
              <a:rPr lang="ru-RU" sz="1700" b="1" dirty="0">
                <a:solidFill>
                  <a:srgbClr val="FFFFFF"/>
                </a:solidFill>
              </a:rPr>
              <a:t>мировые практики инвестиционной отрасли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079245" y="4101076"/>
            <a:ext cx="7679000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</a:rPr>
              <a:t>Прозрачность </a:t>
            </a:r>
            <a:r>
              <a:rPr lang="ru-RU" sz="1400" dirty="0">
                <a:solidFill>
                  <a:schemeClr val="tx1"/>
                </a:solidFill>
              </a:rPr>
              <a:t>принятия решений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</a:rPr>
              <a:t>Международные </a:t>
            </a:r>
            <a:r>
              <a:rPr lang="ru-RU" sz="1400" dirty="0">
                <a:solidFill>
                  <a:schemeClr val="tx1"/>
                </a:solidFill>
              </a:rPr>
              <a:t>стандарты корпоративного </a:t>
            </a:r>
            <a:r>
              <a:rPr lang="ru-RU" sz="1400" dirty="0" smtClean="0">
                <a:solidFill>
                  <a:schemeClr val="tx1"/>
                </a:solidFill>
              </a:rPr>
              <a:t>управления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chemeClr val="tx1"/>
                </a:solidFill>
              </a:rPr>
              <a:t>Экспертный совет РФПИ</a:t>
            </a:r>
            <a:r>
              <a:rPr lang="ru-RU" sz="1400" dirty="0">
                <a:solidFill>
                  <a:schemeClr val="tx1"/>
                </a:solidFill>
              </a:rPr>
              <a:t> состоит из </a:t>
            </a:r>
            <a:r>
              <a:rPr lang="ru-RU" sz="1400" b="1" dirty="0">
                <a:solidFill>
                  <a:schemeClr val="tx1"/>
                </a:solidFill>
              </a:rPr>
              <a:t>глав ведущих мировых суверенных фондов</a:t>
            </a:r>
            <a:r>
              <a:rPr lang="ru-RU" sz="1400" dirty="0">
                <a:solidFill>
                  <a:schemeClr val="tx1"/>
                </a:solidFill>
              </a:rPr>
              <a:t> и фондов прямых </a:t>
            </a:r>
            <a:r>
              <a:rPr lang="ru-RU" sz="1400" dirty="0" smtClean="0">
                <a:solidFill>
                  <a:schemeClr val="tx1"/>
                </a:solidFill>
              </a:rPr>
              <a:t>инвестиций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983247" y="5241203"/>
            <a:ext cx="7679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47056" y="5373216"/>
            <a:ext cx="3359563" cy="100811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rgbClr val="FFFFFF"/>
                </a:solidFill>
              </a:rPr>
              <a:t>Инвестиции в будущее развитие России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079245" y="5373216"/>
            <a:ext cx="7679000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</a:rPr>
              <a:t>РФПИ </a:t>
            </a:r>
            <a:r>
              <a:rPr lang="ru-RU" sz="1400" dirty="0">
                <a:solidFill>
                  <a:schemeClr val="tx1"/>
                </a:solidFill>
              </a:rPr>
              <a:t>инвестировал и одобрил более </a:t>
            </a:r>
            <a:r>
              <a:rPr lang="ru-RU" sz="1400" dirty="0" smtClean="0">
                <a:solidFill>
                  <a:schemeClr val="tx1"/>
                </a:solidFill>
              </a:rPr>
              <a:t>1 трлн </a:t>
            </a:r>
            <a:r>
              <a:rPr lang="ru-RU" sz="1400" dirty="0" err="1" smtClean="0">
                <a:solidFill>
                  <a:schemeClr val="tx1"/>
                </a:solidFill>
              </a:rPr>
              <a:t>руб</a:t>
            </a:r>
            <a:r>
              <a:rPr lang="ru-RU" sz="1400" dirty="0" smtClean="0">
                <a:solidFill>
                  <a:schemeClr val="tx1"/>
                </a:solidFill>
              </a:rPr>
              <a:t>, </a:t>
            </a:r>
            <a:r>
              <a:rPr lang="ru-RU" sz="1400" dirty="0">
                <a:solidFill>
                  <a:schemeClr val="tx1"/>
                </a:solidFill>
              </a:rPr>
              <a:t>из них </a:t>
            </a:r>
            <a:r>
              <a:rPr lang="ru-RU" sz="1400" dirty="0" smtClean="0">
                <a:solidFill>
                  <a:schemeClr val="tx1"/>
                </a:solidFill>
              </a:rPr>
              <a:t>100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>
                <a:solidFill>
                  <a:schemeClr val="tx1"/>
                </a:solidFill>
              </a:rPr>
              <a:t>млрд </a:t>
            </a:r>
            <a:r>
              <a:rPr lang="ru-RU" sz="1400" b="1" dirty="0" err="1" smtClean="0">
                <a:solidFill>
                  <a:schemeClr val="tx1"/>
                </a:solidFill>
              </a:rPr>
              <a:t>руб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>
                <a:solidFill>
                  <a:schemeClr val="tx1"/>
                </a:solidFill>
              </a:rPr>
              <a:t>– средства РФПИ </a:t>
            </a:r>
            <a:r>
              <a:rPr lang="ru-RU" sz="1400" dirty="0">
                <a:solidFill>
                  <a:schemeClr val="tx1"/>
                </a:solidFill>
              </a:rPr>
              <a:t>и более </a:t>
            </a:r>
            <a:r>
              <a:rPr lang="ru-RU" sz="1400" dirty="0" smtClean="0">
                <a:solidFill>
                  <a:schemeClr val="tx1"/>
                </a:solidFill>
              </a:rPr>
              <a:t>900 </a:t>
            </a:r>
            <a:r>
              <a:rPr lang="ru-RU" sz="1400" dirty="0">
                <a:solidFill>
                  <a:schemeClr val="tx1"/>
                </a:solidFill>
              </a:rPr>
              <a:t>млрд </a:t>
            </a:r>
            <a:r>
              <a:rPr lang="ru-RU" sz="1400" dirty="0" err="1" smtClean="0">
                <a:solidFill>
                  <a:schemeClr val="tx1"/>
                </a:solidFill>
              </a:rPr>
              <a:t>руб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– средства </a:t>
            </a:r>
            <a:r>
              <a:rPr lang="ru-RU" sz="1400" dirty="0" smtClean="0">
                <a:solidFill>
                  <a:schemeClr val="tx1"/>
                </a:solidFill>
              </a:rPr>
              <a:t>соинвесторов и партнёров</a:t>
            </a:r>
            <a:endParaRPr lang="ru-RU" sz="1400" dirty="0">
              <a:solidFill>
                <a:schemeClr val="tx1"/>
              </a:solidFill>
            </a:endParaRP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chemeClr val="tx1"/>
                </a:solidFill>
              </a:rPr>
              <a:t>РФПИ привлёк более </a:t>
            </a:r>
            <a:r>
              <a:rPr lang="ru-RU" sz="1400" b="1" dirty="0" smtClean="0">
                <a:solidFill>
                  <a:schemeClr val="tx1"/>
                </a:solidFill>
              </a:rPr>
              <a:t>$30 </a:t>
            </a:r>
            <a:r>
              <a:rPr lang="ru-RU" sz="1400" b="1" dirty="0">
                <a:solidFill>
                  <a:schemeClr val="tx1"/>
                </a:solidFill>
              </a:rPr>
              <a:t>млрд иностранного капитала </a:t>
            </a:r>
            <a:r>
              <a:rPr lang="ru-RU" sz="1400" dirty="0">
                <a:solidFill>
                  <a:schemeClr val="tx1"/>
                </a:solidFill>
              </a:rPr>
              <a:t>в российскую </a:t>
            </a:r>
            <a:r>
              <a:rPr lang="ru-RU" sz="1400" dirty="0" smtClean="0">
                <a:solidFill>
                  <a:schemeClr val="tx1"/>
                </a:solidFill>
              </a:rPr>
              <a:t>экономику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9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20" y="44624"/>
            <a:ext cx="8927830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Критерии И МОДЕЛЬ инвестиций </a:t>
            </a:r>
            <a:r>
              <a:rPr lang="ru-RU" dirty="0" err="1" smtClean="0"/>
              <a:t>рфпи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Основной мандат</a:t>
            </a:r>
            <a:endParaRPr lang="ru-RU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35317" y="6384444"/>
            <a:ext cx="11519780" cy="3569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300" b="1" kern="1200">
                <a:solidFill>
                  <a:srgbClr val="0066A2"/>
                </a:solidFill>
                <a:latin typeface="+mn-lt"/>
                <a:ea typeface="+mn-ea"/>
                <a:cs typeface="+mn-cs"/>
              </a:defRPr>
            </a:lvl1pPr>
            <a:lvl2pPr marL="144000" indent="0" algn="l" defTabSz="914400" rtl="0" eaLnBrk="1" latinLnBrk="0" hangingPunct="1">
              <a:spcBef>
                <a:spcPts val="400"/>
              </a:spcBef>
              <a:buClr>
                <a:srgbClr val="0066A2"/>
              </a:buClr>
              <a:buFontTx/>
              <a:buNone/>
              <a:defRPr sz="1300" kern="1200">
                <a:solidFill>
                  <a:srgbClr val="525355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spcBef>
                <a:spcPts val="400"/>
              </a:spcBef>
              <a:buClr>
                <a:srgbClr val="757575"/>
              </a:buClr>
              <a:buSzPct val="85000"/>
              <a:buFont typeface="Wingdings" panose="05000000000000000000" pitchFamily="2" charset="2"/>
              <a:buChar char="§"/>
              <a:defRPr sz="1300" kern="1200">
                <a:solidFill>
                  <a:srgbClr val="525355"/>
                </a:solidFill>
                <a:latin typeface="+mn-lt"/>
                <a:ea typeface="+mn-ea"/>
                <a:cs typeface="+mn-cs"/>
              </a:defRPr>
            </a:lvl3pPr>
            <a:lvl4pPr marL="900000" indent="-252000" algn="l" defTabSz="914400" rtl="0" eaLnBrk="1" latinLnBrk="0" hangingPunct="1">
              <a:spcBef>
                <a:spcPts val="400"/>
              </a:spcBef>
              <a:buClr>
                <a:srgbClr val="757575"/>
              </a:buClr>
              <a:buSzPct val="85000"/>
              <a:buFont typeface="Wingdings" panose="05000000000000000000" pitchFamily="2" charset="2"/>
              <a:buChar char="§"/>
              <a:defRPr sz="1300" kern="1200">
                <a:solidFill>
                  <a:srgbClr val="525355"/>
                </a:solidFill>
                <a:latin typeface="+mn-lt"/>
                <a:ea typeface="+mn-ea"/>
                <a:cs typeface="+mn-cs"/>
              </a:defRPr>
            </a:lvl4pPr>
            <a:lvl5pPr marL="720000" indent="-144000" algn="l" defTabSz="914400" rtl="0" eaLnBrk="1" latinLnBrk="0" hangingPunct="1">
              <a:spcBef>
                <a:spcPts val="400"/>
              </a:spcBef>
              <a:buClr>
                <a:srgbClr val="757575"/>
              </a:buClr>
              <a:buSzPct val="85000"/>
              <a:buFont typeface="Wingdings" panose="05000000000000000000" pitchFamily="2" charset="2"/>
              <a:buChar char="§"/>
              <a:defRPr sz="1300" kern="1200">
                <a:solidFill>
                  <a:srgbClr val="52535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3200">
              <a:spcBef>
                <a:spcPts val="0"/>
              </a:spcBef>
            </a:pPr>
            <a:r>
              <a:rPr lang="ru-RU" sz="900" b="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*Или</a:t>
            </a:r>
            <a:r>
              <a:rPr lang="ru-RU" sz="9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900" b="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обладать рыночной капитализацией не менее $1 млрд, либо годовой выручкой не менее $1 млрд и EBITDA не менее $150 </a:t>
            </a:r>
            <a:r>
              <a:rPr lang="ru-RU" sz="900" b="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млн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364668"/>
              </p:ext>
            </p:extLst>
          </p:nvPr>
        </p:nvGraphicFramePr>
        <p:xfrm>
          <a:off x="347056" y="1124745"/>
          <a:ext cx="11316044" cy="4265457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3860051"/>
                <a:gridCol w="7455993"/>
              </a:tblGrid>
              <a:tr h="13681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FFFF"/>
                          </a:solidFill>
                        </a:rPr>
                        <a:t>Модель </a:t>
                      </a:r>
                      <a:r>
                        <a:rPr lang="ru-RU" sz="1600" b="1" dirty="0" err="1" smtClean="0">
                          <a:solidFill>
                            <a:srgbClr val="FFFFFF"/>
                          </a:solidFill>
                        </a:rPr>
                        <a:t>соинвестирования</a:t>
                      </a:r>
                      <a:endParaRPr lang="ru-RU" sz="1600" b="1" dirty="0" smtClean="0">
                        <a:solidFill>
                          <a:srgbClr val="FFFFFF"/>
                        </a:solidFill>
                      </a:endParaRPr>
                    </a:p>
                  </a:txBody>
                  <a:tcPr marL="121904" marR="121904" marT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РФПИ инвестирует только при </a:t>
                      </a:r>
                      <a:r>
                        <a:rPr lang="ru-RU" sz="14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наличии международного со-инвестора </a:t>
                      </a:r>
                      <a:r>
                        <a:rPr lang="ru-RU" sz="14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в соотношении </a:t>
                      </a:r>
                      <a:r>
                        <a:rPr lang="ru-RU" sz="14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1:1</a:t>
                      </a:r>
                    </a:p>
                    <a:p>
                      <a:pPr lvl="0"/>
                      <a:endParaRPr lang="ru-RU" sz="1400" dirty="0" smtClean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  <a:p>
                      <a:pPr marL="171450" lvl="0" indent="-171450"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Со-инвестор должен иметь не менее </a:t>
                      </a:r>
                      <a:r>
                        <a:rPr lang="ru-RU" sz="14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$1 млрд активов </a:t>
                      </a:r>
                      <a:r>
                        <a:rPr lang="ru-RU" sz="14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под управлением*</a:t>
                      </a:r>
                    </a:p>
                  </a:txBody>
                  <a:tcPr marL="121904" marR="121904" marT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29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FFFF"/>
                          </a:solidFill>
                        </a:rPr>
                        <a:t>Размер инвестиции и участие в компании</a:t>
                      </a:r>
                    </a:p>
                  </a:txBody>
                  <a:tcPr marL="121904" marR="121904" marT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Целевой размер сделки: от </a:t>
                      </a:r>
                      <a:r>
                        <a:rPr lang="ru-RU" sz="14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$50 млн до $500 млн</a:t>
                      </a:r>
                      <a:r>
                        <a:rPr lang="ru-RU" sz="14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 инвестиций в акционерный капитал (доля РФПИ)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endParaRPr lang="ru-RU" sz="1400" dirty="0" smtClean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  <a:p>
                      <a:pPr marL="171450" lvl="0" indent="-171450"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4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Доля РФПИ </a:t>
                      </a:r>
                      <a:r>
                        <a:rPr lang="ru-RU" sz="14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в акционерном капитале компании</a:t>
                      </a:r>
                      <a:r>
                        <a:rPr lang="en-US" sz="14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может составлять </a:t>
                      </a:r>
                      <a:r>
                        <a:rPr lang="ru-RU" sz="14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до 50% </a:t>
                      </a:r>
                    </a:p>
                  </a:txBody>
                  <a:tcPr marL="121904" marR="121904" marT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0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FFFF"/>
                          </a:solidFill>
                        </a:rPr>
                        <a:t>Срок инвестиции</a:t>
                      </a:r>
                    </a:p>
                  </a:txBody>
                  <a:tcPr marL="121904" marR="121904" marT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Ожидаемый </a:t>
                      </a:r>
                      <a:r>
                        <a:rPr lang="ru-RU" sz="14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выход</a:t>
                      </a:r>
                      <a:r>
                        <a:rPr lang="ru-RU" sz="14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 из большинства сделок </a:t>
                      </a:r>
                      <a:r>
                        <a:rPr lang="ru-RU" sz="14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через 5-7 лет 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endParaRPr lang="ru-RU" sz="1400" dirty="0" smtClean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  <a:p>
                      <a:pPr marL="171450" lvl="0" indent="-171450"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В отношении инфраструктурных проектов, реализуемых «с нуля» - через 10 лет и более </a:t>
                      </a:r>
                    </a:p>
                  </a:txBody>
                  <a:tcPr marL="121904" marR="121904" marT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2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Целевая доходность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rgbClr val="FFFFFF"/>
                        </a:solidFill>
                      </a:endParaRPr>
                    </a:p>
                  </a:txBody>
                  <a:tcPr marL="121904" marR="121904" marT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Ожидаемый </a:t>
                      </a:r>
                      <a:r>
                        <a:rPr lang="ru-RU" sz="14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IRR </a:t>
                      </a:r>
                      <a:r>
                        <a:rPr lang="ru-RU" sz="14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по проектам составляет </a:t>
                      </a:r>
                      <a:r>
                        <a:rPr lang="ru-RU" sz="14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15-25% в долл. США </a:t>
                      </a:r>
                      <a:r>
                        <a:rPr lang="ru-RU" sz="14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(в зависимости от рисков и структуры)</a:t>
                      </a:r>
                    </a:p>
                  </a:txBody>
                  <a:tcPr marL="121904" marR="121904" marT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065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ИНВЕСТИЦИОННЫЕ </a:t>
            </a:r>
            <a:r>
              <a:rPr lang="ru-RU" dirty="0" smtClean="0"/>
              <a:t>Партнёрства </a:t>
            </a:r>
            <a:r>
              <a:rPr lang="ru-RU" dirty="0"/>
              <a:t>РФПИ</a:t>
            </a:r>
            <a:endParaRPr lang="ru-RU" sz="1800" b="1" dirty="0">
              <a:solidFill>
                <a:srgbClr val="0070C0"/>
              </a:solidFill>
            </a:endParaRPr>
          </a:p>
        </p:txBody>
      </p:sp>
      <p:sp>
        <p:nvSpPr>
          <p:cNvPr id="27" name="AutoShape 22" descr="http://www.qia.qa/images/qatar-logo2.gif"/>
          <p:cNvSpPr>
            <a:spLocks noChangeAspect="1" noChangeArrowheads="1"/>
          </p:cNvSpPr>
          <p:nvPr/>
        </p:nvSpPr>
        <p:spPr bwMode="auto">
          <a:xfrm>
            <a:off x="84656" y="-136525"/>
            <a:ext cx="406347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AutoShape 24" descr="http://www.qia.qa/images/qatar-logo2.gif"/>
          <p:cNvSpPr>
            <a:spLocks noChangeAspect="1" noChangeArrowheads="1"/>
          </p:cNvSpPr>
          <p:nvPr/>
        </p:nvSpPr>
        <p:spPr bwMode="auto">
          <a:xfrm>
            <a:off x="287829" y="15875"/>
            <a:ext cx="406347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bject 110"/>
          <p:cNvSpPr/>
          <p:nvPr/>
        </p:nvSpPr>
        <p:spPr>
          <a:xfrm>
            <a:off x="143320" y="1298140"/>
            <a:ext cx="6212282" cy="4864213"/>
          </a:xfrm>
          <a:prstGeom prst="rect">
            <a:avLst/>
          </a:prstGeom>
          <a:blipFill>
            <a:blip r:embed="rId2" cstate="print"/>
            <a:srcRect/>
            <a:stretch>
              <a:fillRect l="-12362"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3" name="object 112"/>
          <p:cNvSpPr/>
          <p:nvPr/>
        </p:nvSpPr>
        <p:spPr>
          <a:xfrm>
            <a:off x="143320" y="1260688"/>
            <a:ext cx="4022836" cy="5120640"/>
          </a:xfrm>
          <a:custGeom>
            <a:avLst/>
            <a:gdLst/>
            <a:ahLst/>
            <a:cxnLst/>
            <a:rect l="l" t="t" r="r" b="b"/>
            <a:pathLst>
              <a:path w="3928110" h="5760085">
                <a:moveTo>
                  <a:pt x="3927843" y="0"/>
                </a:moveTo>
                <a:lnTo>
                  <a:pt x="0" y="0"/>
                </a:lnTo>
                <a:lnTo>
                  <a:pt x="0" y="5759996"/>
                </a:lnTo>
                <a:lnTo>
                  <a:pt x="2992615" y="5759996"/>
                </a:lnTo>
                <a:lnTo>
                  <a:pt x="2893796" y="5122799"/>
                </a:lnTo>
                <a:lnTo>
                  <a:pt x="2400007" y="4404004"/>
                </a:lnTo>
                <a:lnTo>
                  <a:pt x="2735999" y="2987992"/>
                </a:lnTo>
                <a:lnTo>
                  <a:pt x="3143999" y="1800009"/>
                </a:lnTo>
                <a:lnTo>
                  <a:pt x="3647998" y="935990"/>
                </a:lnTo>
                <a:lnTo>
                  <a:pt x="39278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rtl="0"/>
            <a:endParaRPr sz="2000">
              <a:latin typeface="+mj-lt"/>
            </a:endParaRPr>
          </a:p>
        </p:txBody>
      </p:sp>
      <p:sp>
        <p:nvSpPr>
          <p:cNvPr id="34" name="object 2"/>
          <p:cNvSpPr/>
          <p:nvPr/>
        </p:nvSpPr>
        <p:spPr>
          <a:xfrm>
            <a:off x="4961465" y="1811600"/>
            <a:ext cx="910720" cy="3291313"/>
          </a:xfrm>
          <a:prstGeom prst="rect">
            <a:avLst/>
          </a:prstGeom>
          <a:blipFill>
            <a:blip r:embed="rId3" cstate="print"/>
            <a:srcRect/>
            <a:stretch>
              <a:fillRect r="-50870"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7" name="object 3"/>
          <p:cNvSpPr/>
          <p:nvPr/>
        </p:nvSpPr>
        <p:spPr>
          <a:xfrm>
            <a:off x="5173312" y="5373672"/>
            <a:ext cx="278121" cy="4352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8" name="object 4"/>
          <p:cNvSpPr/>
          <p:nvPr/>
        </p:nvSpPr>
        <p:spPr>
          <a:xfrm>
            <a:off x="5046238" y="5373673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5786" y="0"/>
                </a:moveTo>
                <a:lnTo>
                  <a:pt x="4521" y="0"/>
                </a:lnTo>
                <a:lnTo>
                  <a:pt x="0" y="4521"/>
                </a:lnTo>
                <a:lnTo>
                  <a:pt x="0" y="15798"/>
                </a:lnTo>
                <a:lnTo>
                  <a:pt x="4521" y="20396"/>
                </a:lnTo>
                <a:lnTo>
                  <a:pt x="15786" y="20396"/>
                </a:lnTo>
                <a:lnTo>
                  <a:pt x="20396" y="15798"/>
                </a:lnTo>
                <a:lnTo>
                  <a:pt x="20396" y="4521"/>
                </a:lnTo>
                <a:lnTo>
                  <a:pt x="15786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9" name="object 5"/>
          <p:cNvSpPr/>
          <p:nvPr/>
        </p:nvSpPr>
        <p:spPr>
          <a:xfrm>
            <a:off x="5046238" y="5405753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5786" y="0"/>
                </a:moveTo>
                <a:lnTo>
                  <a:pt x="4521" y="0"/>
                </a:lnTo>
                <a:lnTo>
                  <a:pt x="0" y="4559"/>
                </a:lnTo>
                <a:lnTo>
                  <a:pt x="0" y="15773"/>
                </a:lnTo>
                <a:lnTo>
                  <a:pt x="4521" y="20396"/>
                </a:lnTo>
                <a:lnTo>
                  <a:pt x="15786" y="20396"/>
                </a:lnTo>
                <a:lnTo>
                  <a:pt x="20396" y="15773"/>
                </a:lnTo>
                <a:lnTo>
                  <a:pt x="20396" y="4559"/>
                </a:lnTo>
                <a:lnTo>
                  <a:pt x="15786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0" name="object 6"/>
          <p:cNvSpPr/>
          <p:nvPr/>
        </p:nvSpPr>
        <p:spPr>
          <a:xfrm>
            <a:off x="5046238" y="5437845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5786" y="0"/>
                </a:moveTo>
                <a:lnTo>
                  <a:pt x="4521" y="0"/>
                </a:lnTo>
                <a:lnTo>
                  <a:pt x="0" y="4597"/>
                </a:lnTo>
                <a:lnTo>
                  <a:pt x="0" y="15824"/>
                </a:lnTo>
                <a:lnTo>
                  <a:pt x="4521" y="20370"/>
                </a:lnTo>
                <a:lnTo>
                  <a:pt x="15786" y="20370"/>
                </a:lnTo>
                <a:lnTo>
                  <a:pt x="20396" y="15824"/>
                </a:lnTo>
                <a:lnTo>
                  <a:pt x="20396" y="4597"/>
                </a:lnTo>
                <a:lnTo>
                  <a:pt x="15786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1" name="object 7"/>
          <p:cNvSpPr/>
          <p:nvPr/>
        </p:nvSpPr>
        <p:spPr>
          <a:xfrm>
            <a:off x="5046238" y="5469931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5786" y="0"/>
                </a:moveTo>
                <a:lnTo>
                  <a:pt x="4521" y="0"/>
                </a:lnTo>
                <a:lnTo>
                  <a:pt x="0" y="4597"/>
                </a:lnTo>
                <a:lnTo>
                  <a:pt x="0" y="15824"/>
                </a:lnTo>
                <a:lnTo>
                  <a:pt x="4521" y="20396"/>
                </a:lnTo>
                <a:lnTo>
                  <a:pt x="15786" y="20396"/>
                </a:lnTo>
                <a:lnTo>
                  <a:pt x="20396" y="15824"/>
                </a:lnTo>
                <a:lnTo>
                  <a:pt x="20396" y="4597"/>
                </a:lnTo>
                <a:lnTo>
                  <a:pt x="15786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6" name="object 8"/>
          <p:cNvSpPr/>
          <p:nvPr/>
        </p:nvSpPr>
        <p:spPr>
          <a:xfrm>
            <a:off x="5003887" y="5277399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5786" y="0"/>
                </a:moveTo>
                <a:lnTo>
                  <a:pt x="4521" y="0"/>
                </a:lnTo>
                <a:lnTo>
                  <a:pt x="0" y="4559"/>
                </a:lnTo>
                <a:lnTo>
                  <a:pt x="0" y="15824"/>
                </a:lnTo>
                <a:lnTo>
                  <a:pt x="4521" y="20358"/>
                </a:lnTo>
                <a:lnTo>
                  <a:pt x="15786" y="20358"/>
                </a:lnTo>
                <a:lnTo>
                  <a:pt x="20358" y="15824"/>
                </a:lnTo>
                <a:lnTo>
                  <a:pt x="20358" y="4559"/>
                </a:lnTo>
                <a:lnTo>
                  <a:pt x="15786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7" name="object 9"/>
          <p:cNvSpPr/>
          <p:nvPr/>
        </p:nvSpPr>
        <p:spPr>
          <a:xfrm>
            <a:off x="5003887" y="5309480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5786" y="0"/>
                </a:moveTo>
                <a:lnTo>
                  <a:pt x="4521" y="0"/>
                </a:lnTo>
                <a:lnTo>
                  <a:pt x="0" y="4584"/>
                </a:lnTo>
                <a:lnTo>
                  <a:pt x="0" y="15786"/>
                </a:lnTo>
                <a:lnTo>
                  <a:pt x="4521" y="20358"/>
                </a:lnTo>
                <a:lnTo>
                  <a:pt x="15786" y="20358"/>
                </a:lnTo>
                <a:lnTo>
                  <a:pt x="20358" y="15786"/>
                </a:lnTo>
                <a:lnTo>
                  <a:pt x="20358" y="4584"/>
                </a:lnTo>
                <a:lnTo>
                  <a:pt x="15786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8" name="object 10"/>
          <p:cNvSpPr/>
          <p:nvPr/>
        </p:nvSpPr>
        <p:spPr>
          <a:xfrm>
            <a:off x="5003887" y="5341582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5786" y="0"/>
                </a:moveTo>
                <a:lnTo>
                  <a:pt x="4521" y="0"/>
                </a:lnTo>
                <a:lnTo>
                  <a:pt x="0" y="4559"/>
                </a:lnTo>
                <a:lnTo>
                  <a:pt x="0" y="15811"/>
                </a:lnTo>
                <a:lnTo>
                  <a:pt x="4521" y="20396"/>
                </a:lnTo>
                <a:lnTo>
                  <a:pt x="15786" y="20396"/>
                </a:lnTo>
                <a:lnTo>
                  <a:pt x="20358" y="15811"/>
                </a:lnTo>
                <a:lnTo>
                  <a:pt x="20358" y="4559"/>
                </a:lnTo>
                <a:lnTo>
                  <a:pt x="15786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9" name="object 11"/>
          <p:cNvSpPr/>
          <p:nvPr/>
        </p:nvSpPr>
        <p:spPr>
          <a:xfrm>
            <a:off x="5003887" y="5373673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5786" y="0"/>
                </a:moveTo>
                <a:lnTo>
                  <a:pt x="4521" y="0"/>
                </a:lnTo>
                <a:lnTo>
                  <a:pt x="0" y="4521"/>
                </a:lnTo>
                <a:lnTo>
                  <a:pt x="0" y="15798"/>
                </a:lnTo>
                <a:lnTo>
                  <a:pt x="4521" y="20396"/>
                </a:lnTo>
                <a:lnTo>
                  <a:pt x="15786" y="20396"/>
                </a:lnTo>
                <a:lnTo>
                  <a:pt x="20358" y="15798"/>
                </a:lnTo>
                <a:lnTo>
                  <a:pt x="20358" y="4521"/>
                </a:lnTo>
                <a:lnTo>
                  <a:pt x="15786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0" name="object 12"/>
          <p:cNvSpPr/>
          <p:nvPr/>
        </p:nvSpPr>
        <p:spPr>
          <a:xfrm>
            <a:off x="5003887" y="5405753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5786" y="0"/>
                </a:moveTo>
                <a:lnTo>
                  <a:pt x="4521" y="0"/>
                </a:lnTo>
                <a:lnTo>
                  <a:pt x="0" y="4559"/>
                </a:lnTo>
                <a:lnTo>
                  <a:pt x="0" y="15773"/>
                </a:lnTo>
                <a:lnTo>
                  <a:pt x="4521" y="20396"/>
                </a:lnTo>
                <a:lnTo>
                  <a:pt x="15786" y="20396"/>
                </a:lnTo>
                <a:lnTo>
                  <a:pt x="20358" y="15773"/>
                </a:lnTo>
                <a:lnTo>
                  <a:pt x="20358" y="4559"/>
                </a:lnTo>
                <a:lnTo>
                  <a:pt x="15786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1" name="object 13"/>
          <p:cNvSpPr/>
          <p:nvPr/>
        </p:nvSpPr>
        <p:spPr>
          <a:xfrm>
            <a:off x="5003887" y="5437845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5786" y="0"/>
                </a:moveTo>
                <a:lnTo>
                  <a:pt x="4521" y="0"/>
                </a:lnTo>
                <a:lnTo>
                  <a:pt x="0" y="4597"/>
                </a:lnTo>
                <a:lnTo>
                  <a:pt x="0" y="15824"/>
                </a:lnTo>
                <a:lnTo>
                  <a:pt x="4521" y="20370"/>
                </a:lnTo>
                <a:lnTo>
                  <a:pt x="15786" y="20370"/>
                </a:lnTo>
                <a:lnTo>
                  <a:pt x="20358" y="15824"/>
                </a:lnTo>
                <a:lnTo>
                  <a:pt x="20358" y="4597"/>
                </a:lnTo>
                <a:lnTo>
                  <a:pt x="15786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2" name="object 14"/>
          <p:cNvSpPr/>
          <p:nvPr/>
        </p:nvSpPr>
        <p:spPr>
          <a:xfrm>
            <a:off x="5003887" y="5469931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5786" y="0"/>
                </a:moveTo>
                <a:lnTo>
                  <a:pt x="4521" y="0"/>
                </a:lnTo>
                <a:lnTo>
                  <a:pt x="0" y="4597"/>
                </a:lnTo>
                <a:lnTo>
                  <a:pt x="0" y="15824"/>
                </a:lnTo>
                <a:lnTo>
                  <a:pt x="4521" y="20396"/>
                </a:lnTo>
                <a:lnTo>
                  <a:pt x="15786" y="20396"/>
                </a:lnTo>
                <a:lnTo>
                  <a:pt x="20358" y="15824"/>
                </a:lnTo>
                <a:lnTo>
                  <a:pt x="20358" y="4597"/>
                </a:lnTo>
                <a:lnTo>
                  <a:pt x="15786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3" name="object 15"/>
          <p:cNvSpPr/>
          <p:nvPr/>
        </p:nvSpPr>
        <p:spPr>
          <a:xfrm>
            <a:off x="4961465" y="3608667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5849" y="0"/>
                </a:moveTo>
                <a:lnTo>
                  <a:pt x="4572" y="0"/>
                </a:lnTo>
                <a:lnTo>
                  <a:pt x="0" y="4597"/>
                </a:lnTo>
                <a:lnTo>
                  <a:pt x="0" y="15862"/>
                </a:lnTo>
                <a:lnTo>
                  <a:pt x="4572" y="20396"/>
                </a:lnTo>
                <a:lnTo>
                  <a:pt x="15849" y="20396"/>
                </a:lnTo>
                <a:lnTo>
                  <a:pt x="20383" y="15862"/>
                </a:lnTo>
                <a:lnTo>
                  <a:pt x="20383" y="4597"/>
                </a:lnTo>
                <a:lnTo>
                  <a:pt x="15849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4" name="object 16"/>
          <p:cNvSpPr/>
          <p:nvPr/>
        </p:nvSpPr>
        <p:spPr>
          <a:xfrm>
            <a:off x="4961465" y="3640767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5849" y="0"/>
                </a:moveTo>
                <a:lnTo>
                  <a:pt x="4572" y="0"/>
                </a:lnTo>
                <a:lnTo>
                  <a:pt x="0" y="4546"/>
                </a:lnTo>
                <a:lnTo>
                  <a:pt x="0" y="15836"/>
                </a:lnTo>
                <a:lnTo>
                  <a:pt x="4572" y="20370"/>
                </a:lnTo>
                <a:lnTo>
                  <a:pt x="15849" y="20370"/>
                </a:lnTo>
                <a:lnTo>
                  <a:pt x="20383" y="15836"/>
                </a:lnTo>
                <a:lnTo>
                  <a:pt x="20383" y="4546"/>
                </a:lnTo>
                <a:lnTo>
                  <a:pt x="15849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5" name="object 17"/>
          <p:cNvSpPr/>
          <p:nvPr/>
        </p:nvSpPr>
        <p:spPr>
          <a:xfrm>
            <a:off x="4961465" y="3672861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5849" y="0"/>
                </a:moveTo>
                <a:lnTo>
                  <a:pt x="4572" y="0"/>
                </a:lnTo>
                <a:lnTo>
                  <a:pt x="0" y="4571"/>
                </a:lnTo>
                <a:lnTo>
                  <a:pt x="0" y="15824"/>
                </a:lnTo>
                <a:lnTo>
                  <a:pt x="4572" y="20370"/>
                </a:lnTo>
                <a:lnTo>
                  <a:pt x="15849" y="20370"/>
                </a:lnTo>
                <a:lnTo>
                  <a:pt x="20383" y="15824"/>
                </a:lnTo>
                <a:lnTo>
                  <a:pt x="20383" y="4571"/>
                </a:lnTo>
                <a:lnTo>
                  <a:pt x="15849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6" name="object 18"/>
          <p:cNvSpPr/>
          <p:nvPr/>
        </p:nvSpPr>
        <p:spPr>
          <a:xfrm>
            <a:off x="4961465" y="3704940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5849" y="0"/>
                </a:moveTo>
                <a:lnTo>
                  <a:pt x="4572" y="0"/>
                </a:lnTo>
                <a:lnTo>
                  <a:pt x="0" y="4533"/>
                </a:lnTo>
                <a:lnTo>
                  <a:pt x="0" y="15798"/>
                </a:lnTo>
                <a:lnTo>
                  <a:pt x="4572" y="20370"/>
                </a:lnTo>
                <a:lnTo>
                  <a:pt x="15849" y="20370"/>
                </a:lnTo>
                <a:lnTo>
                  <a:pt x="20383" y="15798"/>
                </a:lnTo>
                <a:lnTo>
                  <a:pt x="20383" y="4533"/>
                </a:lnTo>
                <a:lnTo>
                  <a:pt x="15849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7" name="object 19"/>
          <p:cNvSpPr/>
          <p:nvPr/>
        </p:nvSpPr>
        <p:spPr>
          <a:xfrm>
            <a:off x="4961465" y="3737022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5849" y="0"/>
                </a:moveTo>
                <a:lnTo>
                  <a:pt x="4572" y="0"/>
                </a:lnTo>
                <a:lnTo>
                  <a:pt x="0" y="4571"/>
                </a:lnTo>
                <a:lnTo>
                  <a:pt x="0" y="15836"/>
                </a:lnTo>
                <a:lnTo>
                  <a:pt x="4572" y="20408"/>
                </a:lnTo>
                <a:lnTo>
                  <a:pt x="15849" y="20408"/>
                </a:lnTo>
                <a:lnTo>
                  <a:pt x="20383" y="15836"/>
                </a:lnTo>
                <a:lnTo>
                  <a:pt x="20383" y="4571"/>
                </a:lnTo>
                <a:lnTo>
                  <a:pt x="15849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8" name="object 20"/>
          <p:cNvSpPr/>
          <p:nvPr/>
        </p:nvSpPr>
        <p:spPr>
          <a:xfrm>
            <a:off x="4961465" y="3769152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5849" y="0"/>
                </a:moveTo>
                <a:lnTo>
                  <a:pt x="4572" y="0"/>
                </a:lnTo>
                <a:lnTo>
                  <a:pt x="0" y="4521"/>
                </a:lnTo>
                <a:lnTo>
                  <a:pt x="0" y="15786"/>
                </a:lnTo>
                <a:lnTo>
                  <a:pt x="4572" y="20358"/>
                </a:lnTo>
                <a:lnTo>
                  <a:pt x="15849" y="20358"/>
                </a:lnTo>
                <a:lnTo>
                  <a:pt x="20383" y="15786"/>
                </a:lnTo>
                <a:lnTo>
                  <a:pt x="20383" y="4521"/>
                </a:lnTo>
                <a:lnTo>
                  <a:pt x="15849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9" name="object 21"/>
          <p:cNvSpPr/>
          <p:nvPr/>
        </p:nvSpPr>
        <p:spPr>
          <a:xfrm>
            <a:off x="4961465" y="3801192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5849" y="0"/>
                </a:moveTo>
                <a:lnTo>
                  <a:pt x="4572" y="0"/>
                </a:lnTo>
                <a:lnTo>
                  <a:pt x="0" y="4572"/>
                </a:lnTo>
                <a:lnTo>
                  <a:pt x="0" y="15836"/>
                </a:lnTo>
                <a:lnTo>
                  <a:pt x="4572" y="20408"/>
                </a:lnTo>
                <a:lnTo>
                  <a:pt x="15849" y="20408"/>
                </a:lnTo>
                <a:lnTo>
                  <a:pt x="20383" y="15836"/>
                </a:lnTo>
                <a:lnTo>
                  <a:pt x="20383" y="4572"/>
                </a:lnTo>
                <a:lnTo>
                  <a:pt x="15849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80" name="object 22"/>
          <p:cNvSpPr/>
          <p:nvPr/>
        </p:nvSpPr>
        <p:spPr>
          <a:xfrm>
            <a:off x="4961465" y="3833323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5849" y="0"/>
                </a:moveTo>
                <a:lnTo>
                  <a:pt x="4572" y="0"/>
                </a:lnTo>
                <a:lnTo>
                  <a:pt x="0" y="4571"/>
                </a:lnTo>
                <a:lnTo>
                  <a:pt x="0" y="15824"/>
                </a:lnTo>
                <a:lnTo>
                  <a:pt x="4572" y="20358"/>
                </a:lnTo>
                <a:lnTo>
                  <a:pt x="15849" y="20358"/>
                </a:lnTo>
                <a:lnTo>
                  <a:pt x="20383" y="15824"/>
                </a:lnTo>
                <a:lnTo>
                  <a:pt x="20383" y="4571"/>
                </a:lnTo>
                <a:lnTo>
                  <a:pt x="15849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81" name="object 23"/>
          <p:cNvSpPr/>
          <p:nvPr/>
        </p:nvSpPr>
        <p:spPr>
          <a:xfrm>
            <a:off x="4961465" y="3865409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5849" y="0"/>
                </a:moveTo>
                <a:lnTo>
                  <a:pt x="4572" y="0"/>
                </a:lnTo>
                <a:lnTo>
                  <a:pt x="0" y="4572"/>
                </a:lnTo>
                <a:lnTo>
                  <a:pt x="0" y="15824"/>
                </a:lnTo>
                <a:lnTo>
                  <a:pt x="4572" y="20358"/>
                </a:lnTo>
                <a:lnTo>
                  <a:pt x="15849" y="20358"/>
                </a:lnTo>
                <a:lnTo>
                  <a:pt x="20383" y="15824"/>
                </a:lnTo>
                <a:lnTo>
                  <a:pt x="20383" y="4572"/>
                </a:lnTo>
                <a:lnTo>
                  <a:pt x="15849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82" name="object 24"/>
          <p:cNvSpPr/>
          <p:nvPr/>
        </p:nvSpPr>
        <p:spPr>
          <a:xfrm>
            <a:off x="4961465" y="3897491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5849" y="0"/>
                </a:moveTo>
                <a:lnTo>
                  <a:pt x="4572" y="0"/>
                </a:lnTo>
                <a:lnTo>
                  <a:pt x="0" y="4572"/>
                </a:lnTo>
                <a:lnTo>
                  <a:pt x="0" y="15824"/>
                </a:lnTo>
                <a:lnTo>
                  <a:pt x="4572" y="20358"/>
                </a:lnTo>
                <a:lnTo>
                  <a:pt x="15849" y="20358"/>
                </a:lnTo>
                <a:lnTo>
                  <a:pt x="20383" y="15824"/>
                </a:lnTo>
                <a:lnTo>
                  <a:pt x="20383" y="4572"/>
                </a:lnTo>
                <a:lnTo>
                  <a:pt x="15849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83" name="object 25"/>
          <p:cNvSpPr/>
          <p:nvPr/>
        </p:nvSpPr>
        <p:spPr>
          <a:xfrm>
            <a:off x="4961465" y="3929599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5849" y="0"/>
                </a:moveTo>
                <a:lnTo>
                  <a:pt x="4572" y="0"/>
                </a:lnTo>
                <a:lnTo>
                  <a:pt x="0" y="4546"/>
                </a:lnTo>
                <a:lnTo>
                  <a:pt x="0" y="15798"/>
                </a:lnTo>
                <a:lnTo>
                  <a:pt x="4572" y="20370"/>
                </a:lnTo>
                <a:lnTo>
                  <a:pt x="15849" y="20370"/>
                </a:lnTo>
                <a:lnTo>
                  <a:pt x="20383" y="15798"/>
                </a:lnTo>
                <a:lnTo>
                  <a:pt x="20383" y="4546"/>
                </a:lnTo>
                <a:lnTo>
                  <a:pt x="15849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84" name="object 26"/>
          <p:cNvSpPr/>
          <p:nvPr/>
        </p:nvSpPr>
        <p:spPr>
          <a:xfrm>
            <a:off x="4961465" y="3961684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5849" y="0"/>
                </a:moveTo>
                <a:lnTo>
                  <a:pt x="4572" y="0"/>
                </a:lnTo>
                <a:lnTo>
                  <a:pt x="0" y="4571"/>
                </a:lnTo>
                <a:lnTo>
                  <a:pt x="0" y="15836"/>
                </a:lnTo>
                <a:lnTo>
                  <a:pt x="4572" y="20358"/>
                </a:lnTo>
                <a:lnTo>
                  <a:pt x="15849" y="20358"/>
                </a:lnTo>
                <a:lnTo>
                  <a:pt x="20383" y="15836"/>
                </a:lnTo>
                <a:lnTo>
                  <a:pt x="20383" y="4571"/>
                </a:lnTo>
                <a:lnTo>
                  <a:pt x="15849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85" name="object 27"/>
          <p:cNvSpPr/>
          <p:nvPr/>
        </p:nvSpPr>
        <p:spPr>
          <a:xfrm>
            <a:off x="4961465" y="3993746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5849" y="0"/>
                </a:moveTo>
                <a:lnTo>
                  <a:pt x="4572" y="0"/>
                </a:lnTo>
                <a:lnTo>
                  <a:pt x="0" y="4559"/>
                </a:lnTo>
                <a:lnTo>
                  <a:pt x="0" y="15862"/>
                </a:lnTo>
                <a:lnTo>
                  <a:pt x="4572" y="20396"/>
                </a:lnTo>
                <a:lnTo>
                  <a:pt x="15849" y="20396"/>
                </a:lnTo>
                <a:lnTo>
                  <a:pt x="20383" y="15862"/>
                </a:lnTo>
                <a:lnTo>
                  <a:pt x="20383" y="4559"/>
                </a:lnTo>
                <a:lnTo>
                  <a:pt x="15849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86" name="object 28"/>
          <p:cNvSpPr/>
          <p:nvPr/>
        </p:nvSpPr>
        <p:spPr>
          <a:xfrm>
            <a:off x="4961465" y="4025818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5849" y="0"/>
                </a:moveTo>
                <a:lnTo>
                  <a:pt x="4572" y="0"/>
                </a:lnTo>
                <a:lnTo>
                  <a:pt x="0" y="4584"/>
                </a:lnTo>
                <a:lnTo>
                  <a:pt x="0" y="15849"/>
                </a:lnTo>
                <a:lnTo>
                  <a:pt x="4572" y="20408"/>
                </a:lnTo>
                <a:lnTo>
                  <a:pt x="15849" y="20408"/>
                </a:lnTo>
                <a:lnTo>
                  <a:pt x="20383" y="15849"/>
                </a:lnTo>
                <a:lnTo>
                  <a:pt x="20383" y="4584"/>
                </a:lnTo>
                <a:lnTo>
                  <a:pt x="15849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87" name="object 29"/>
          <p:cNvSpPr/>
          <p:nvPr/>
        </p:nvSpPr>
        <p:spPr>
          <a:xfrm>
            <a:off x="4961465" y="4057986"/>
            <a:ext cx="24554" cy="18033"/>
          </a:xfrm>
          <a:custGeom>
            <a:avLst/>
            <a:gdLst/>
            <a:ahLst/>
            <a:cxnLst/>
            <a:rect l="l" t="t" r="r" b="b"/>
            <a:pathLst>
              <a:path w="20954" h="20320">
                <a:moveTo>
                  <a:pt x="15849" y="0"/>
                </a:moveTo>
                <a:lnTo>
                  <a:pt x="4572" y="0"/>
                </a:lnTo>
                <a:lnTo>
                  <a:pt x="0" y="4533"/>
                </a:lnTo>
                <a:lnTo>
                  <a:pt x="0" y="15773"/>
                </a:lnTo>
                <a:lnTo>
                  <a:pt x="4572" y="20307"/>
                </a:lnTo>
                <a:lnTo>
                  <a:pt x="15849" y="20307"/>
                </a:lnTo>
                <a:lnTo>
                  <a:pt x="20383" y="15773"/>
                </a:lnTo>
                <a:lnTo>
                  <a:pt x="20383" y="4533"/>
                </a:lnTo>
                <a:lnTo>
                  <a:pt x="15849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88" name="object 30"/>
          <p:cNvSpPr/>
          <p:nvPr/>
        </p:nvSpPr>
        <p:spPr>
          <a:xfrm>
            <a:off x="4961465" y="4090030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5849" y="0"/>
                </a:moveTo>
                <a:lnTo>
                  <a:pt x="4572" y="0"/>
                </a:lnTo>
                <a:lnTo>
                  <a:pt x="0" y="4571"/>
                </a:lnTo>
                <a:lnTo>
                  <a:pt x="0" y="15824"/>
                </a:lnTo>
                <a:lnTo>
                  <a:pt x="4572" y="20396"/>
                </a:lnTo>
                <a:lnTo>
                  <a:pt x="15849" y="20396"/>
                </a:lnTo>
                <a:lnTo>
                  <a:pt x="20383" y="15824"/>
                </a:lnTo>
                <a:lnTo>
                  <a:pt x="20383" y="4571"/>
                </a:lnTo>
                <a:lnTo>
                  <a:pt x="15849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89" name="object 31"/>
          <p:cNvSpPr/>
          <p:nvPr/>
        </p:nvSpPr>
        <p:spPr>
          <a:xfrm>
            <a:off x="4961465" y="4122112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5849" y="0"/>
                </a:moveTo>
                <a:lnTo>
                  <a:pt x="4572" y="0"/>
                </a:lnTo>
                <a:lnTo>
                  <a:pt x="0" y="4571"/>
                </a:lnTo>
                <a:lnTo>
                  <a:pt x="0" y="15836"/>
                </a:lnTo>
                <a:lnTo>
                  <a:pt x="4572" y="20370"/>
                </a:lnTo>
                <a:lnTo>
                  <a:pt x="15849" y="20370"/>
                </a:lnTo>
                <a:lnTo>
                  <a:pt x="20383" y="15836"/>
                </a:lnTo>
                <a:lnTo>
                  <a:pt x="20383" y="4571"/>
                </a:lnTo>
                <a:lnTo>
                  <a:pt x="15849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90" name="object 32"/>
          <p:cNvSpPr/>
          <p:nvPr/>
        </p:nvSpPr>
        <p:spPr>
          <a:xfrm>
            <a:off x="4961465" y="4154235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5849" y="0"/>
                </a:moveTo>
                <a:lnTo>
                  <a:pt x="4572" y="0"/>
                </a:lnTo>
                <a:lnTo>
                  <a:pt x="0" y="4571"/>
                </a:lnTo>
                <a:lnTo>
                  <a:pt x="0" y="15824"/>
                </a:lnTo>
                <a:lnTo>
                  <a:pt x="4572" y="20358"/>
                </a:lnTo>
                <a:lnTo>
                  <a:pt x="15849" y="20358"/>
                </a:lnTo>
                <a:lnTo>
                  <a:pt x="20383" y="15824"/>
                </a:lnTo>
                <a:lnTo>
                  <a:pt x="20383" y="4571"/>
                </a:lnTo>
                <a:lnTo>
                  <a:pt x="15849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91" name="object 33"/>
          <p:cNvSpPr/>
          <p:nvPr/>
        </p:nvSpPr>
        <p:spPr>
          <a:xfrm>
            <a:off x="4961465" y="4186324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5849" y="0"/>
                </a:moveTo>
                <a:lnTo>
                  <a:pt x="4572" y="0"/>
                </a:lnTo>
                <a:lnTo>
                  <a:pt x="0" y="4559"/>
                </a:lnTo>
                <a:lnTo>
                  <a:pt x="0" y="15811"/>
                </a:lnTo>
                <a:lnTo>
                  <a:pt x="4572" y="20345"/>
                </a:lnTo>
                <a:lnTo>
                  <a:pt x="15849" y="20345"/>
                </a:lnTo>
                <a:lnTo>
                  <a:pt x="20383" y="15811"/>
                </a:lnTo>
                <a:lnTo>
                  <a:pt x="20383" y="4559"/>
                </a:lnTo>
                <a:lnTo>
                  <a:pt x="15849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92" name="object 34"/>
          <p:cNvSpPr/>
          <p:nvPr/>
        </p:nvSpPr>
        <p:spPr>
          <a:xfrm>
            <a:off x="4961465" y="4218398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5849" y="0"/>
                </a:moveTo>
                <a:lnTo>
                  <a:pt x="4572" y="0"/>
                </a:lnTo>
                <a:lnTo>
                  <a:pt x="0" y="4572"/>
                </a:lnTo>
                <a:lnTo>
                  <a:pt x="0" y="15824"/>
                </a:lnTo>
                <a:lnTo>
                  <a:pt x="4572" y="20345"/>
                </a:lnTo>
                <a:lnTo>
                  <a:pt x="15849" y="20345"/>
                </a:lnTo>
                <a:lnTo>
                  <a:pt x="20383" y="15824"/>
                </a:lnTo>
                <a:lnTo>
                  <a:pt x="20383" y="4572"/>
                </a:lnTo>
                <a:lnTo>
                  <a:pt x="15849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93" name="object 35"/>
          <p:cNvSpPr/>
          <p:nvPr/>
        </p:nvSpPr>
        <p:spPr>
          <a:xfrm>
            <a:off x="4919098" y="4378848"/>
            <a:ext cx="108643" cy="11733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94" name="object 36"/>
          <p:cNvSpPr/>
          <p:nvPr/>
        </p:nvSpPr>
        <p:spPr>
          <a:xfrm>
            <a:off x="4876744" y="2325056"/>
            <a:ext cx="109722" cy="11420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95" name="object 37"/>
          <p:cNvSpPr/>
          <p:nvPr/>
        </p:nvSpPr>
        <p:spPr>
          <a:xfrm>
            <a:off x="4919097" y="3608667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5836" y="0"/>
                </a:moveTo>
                <a:lnTo>
                  <a:pt x="4584" y="0"/>
                </a:lnTo>
                <a:lnTo>
                  <a:pt x="0" y="4597"/>
                </a:lnTo>
                <a:lnTo>
                  <a:pt x="0" y="15862"/>
                </a:lnTo>
                <a:lnTo>
                  <a:pt x="4584" y="20396"/>
                </a:lnTo>
                <a:lnTo>
                  <a:pt x="15836" y="20396"/>
                </a:lnTo>
                <a:lnTo>
                  <a:pt x="20396" y="15862"/>
                </a:lnTo>
                <a:lnTo>
                  <a:pt x="20396" y="4597"/>
                </a:lnTo>
                <a:lnTo>
                  <a:pt x="15836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96" name="object 38"/>
          <p:cNvSpPr/>
          <p:nvPr/>
        </p:nvSpPr>
        <p:spPr>
          <a:xfrm>
            <a:off x="4919097" y="3640767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5836" y="0"/>
                </a:moveTo>
                <a:lnTo>
                  <a:pt x="4584" y="0"/>
                </a:lnTo>
                <a:lnTo>
                  <a:pt x="0" y="4546"/>
                </a:lnTo>
                <a:lnTo>
                  <a:pt x="0" y="15836"/>
                </a:lnTo>
                <a:lnTo>
                  <a:pt x="4584" y="20370"/>
                </a:lnTo>
                <a:lnTo>
                  <a:pt x="15836" y="20370"/>
                </a:lnTo>
                <a:lnTo>
                  <a:pt x="20396" y="15836"/>
                </a:lnTo>
                <a:lnTo>
                  <a:pt x="20396" y="4546"/>
                </a:lnTo>
                <a:lnTo>
                  <a:pt x="15836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97" name="object 39"/>
          <p:cNvSpPr/>
          <p:nvPr/>
        </p:nvSpPr>
        <p:spPr>
          <a:xfrm>
            <a:off x="4919097" y="3672861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5836" y="0"/>
                </a:moveTo>
                <a:lnTo>
                  <a:pt x="4584" y="0"/>
                </a:lnTo>
                <a:lnTo>
                  <a:pt x="0" y="4571"/>
                </a:lnTo>
                <a:lnTo>
                  <a:pt x="0" y="15824"/>
                </a:lnTo>
                <a:lnTo>
                  <a:pt x="4584" y="20370"/>
                </a:lnTo>
                <a:lnTo>
                  <a:pt x="15836" y="20370"/>
                </a:lnTo>
                <a:lnTo>
                  <a:pt x="20396" y="15824"/>
                </a:lnTo>
                <a:lnTo>
                  <a:pt x="20396" y="4571"/>
                </a:lnTo>
                <a:lnTo>
                  <a:pt x="15836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98" name="object 40"/>
          <p:cNvSpPr/>
          <p:nvPr/>
        </p:nvSpPr>
        <p:spPr>
          <a:xfrm>
            <a:off x="4919097" y="3704940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5836" y="0"/>
                </a:moveTo>
                <a:lnTo>
                  <a:pt x="4584" y="0"/>
                </a:lnTo>
                <a:lnTo>
                  <a:pt x="0" y="4533"/>
                </a:lnTo>
                <a:lnTo>
                  <a:pt x="0" y="15798"/>
                </a:lnTo>
                <a:lnTo>
                  <a:pt x="4584" y="20370"/>
                </a:lnTo>
                <a:lnTo>
                  <a:pt x="15836" y="20370"/>
                </a:lnTo>
                <a:lnTo>
                  <a:pt x="20396" y="15798"/>
                </a:lnTo>
                <a:lnTo>
                  <a:pt x="20396" y="4533"/>
                </a:lnTo>
                <a:lnTo>
                  <a:pt x="15836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99" name="object 41"/>
          <p:cNvSpPr/>
          <p:nvPr/>
        </p:nvSpPr>
        <p:spPr>
          <a:xfrm>
            <a:off x="4919097" y="3737022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5836" y="0"/>
                </a:moveTo>
                <a:lnTo>
                  <a:pt x="4584" y="0"/>
                </a:lnTo>
                <a:lnTo>
                  <a:pt x="0" y="4571"/>
                </a:lnTo>
                <a:lnTo>
                  <a:pt x="0" y="15836"/>
                </a:lnTo>
                <a:lnTo>
                  <a:pt x="4584" y="20408"/>
                </a:lnTo>
                <a:lnTo>
                  <a:pt x="15836" y="20408"/>
                </a:lnTo>
                <a:lnTo>
                  <a:pt x="20396" y="15836"/>
                </a:lnTo>
                <a:lnTo>
                  <a:pt x="20396" y="4571"/>
                </a:lnTo>
                <a:lnTo>
                  <a:pt x="15836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00" name="object 42"/>
          <p:cNvSpPr/>
          <p:nvPr/>
        </p:nvSpPr>
        <p:spPr>
          <a:xfrm>
            <a:off x="4919097" y="3769152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5836" y="0"/>
                </a:moveTo>
                <a:lnTo>
                  <a:pt x="4584" y="0"/>
                </a:lnTo>
                <a:lnTo>
                  <a:pt x="0" y="4521"/>
                </a:lnTo>
                <a:lnTo>
                  <a:pt x="0" y="15786"/>
                </a:lnTo>
                <a:lnTo>
                  <a:pt x="4584" y="20358"/>
                </a:lnTo>
                <a:lnTo>
                  <a:pt x="15836" y="20358"/>
                </a:lnTo>
                <a:lnTo>
                  <a:pt x="20396" y="15786"/>
                </a:lnTo>
                <a:lnTo>
                  <a:pt x="20396" y="4521"/>
                </a:lnTo>
                <a:lnTo>
                  <a:pt x="15836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01" name="object 43"/>
          <p:cNvSpPr/>
          <p:nvPr/>
        </p:nvSpPr>
        <p:spPr>
          <a:xfrm>
            <a:off x="4919097" y="3801192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5836" y="0"/>
                </a:moveTo>
                <a:lnTo>
                  <a:pt x="4584" y="0"/>
                </a:lnTo>
                <a:lnTo>
                  <a:pt x="0" y="4572"/>
                </a:lnTo>
                <a:lnTo>
                  <a:pt x="0" y="15836"/>
                </a:lnTo>
                <a:lnTo>
                  <a:pt x="4584" y="20408"/>
                </a:lnTo>
                <a:lnTo>
                  <a:pt x="15836" y="20408"/>
                </a:lnTo>
                <a:lnTo>
                  <a:pt x="20396" y="15836"/>
                </a:lnTo>
                <a:lnTo>
                  <a:pt x="20396" y="4572"/>
                </a:lnTo>
                <a:lnTo>
                  <a:pt x="15836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02" name="object 44"/>
          <p:cNvSpPr/>
          <p:nvPr/>
        </p:nvSpPr>
        <p:spPr>
          <a:xfrm>
            <a:off x="4919097" y="3833323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5836" y="0"/>
                </a:moveTo>
                <a:lnTo>
                  <a:pt x="4584" y="0"/>
                </a:lnTo>
                <a:lnTo>
                  <a:pt x="0" y="4571"/>
                </a:lnTo>
                <a:lnTo>
                  <a:pt x="0" y="15824"/>
                </a:lnTo>
                <a:lnTo>
                  <a:pt x="4584" y="20358"/>
                </a:lnTo>
                <a:lnTo>
                  <a:pt x="15836" y="20358"/>
                </a:lnTo>
                <a:lnTo>
                  <a:pt x="20396" y="15824"/>
                </a:lnTo>
                <a:lnTo>
                  <a:pt x="20396" y="4571"/>
                </a:lnTo>
                <a:lnTo>
                  <a:pt x="15836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03" name="object 45"/>
          <p:cNvSpPr/>
          <p:nvPr/>
        </p:nvSpPr>
        <p:spPr>
          <a:xfrm>
            <a:off x="4919097" y="3865409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5836" y="0"/>
                </a:moveTo>
                <a:lnTo>
                  <a:pt x="4584" y="0"/>
                </a:lnTo>
                <a:lnTo>
                  <a:pt x="0" y="4572"/>
                </a:lnTo>
                <a:lnTo>
                  <a:pt x="0" y="15824"/>
                </a:lnTo>
                <a:lnTo>
                  <a:pt x="4584" y="20358"/>
                </a:lnTo>
                <a:lnTo>
                  <a:pt x="15836" y="20358"/>
                </a:lnTo>
                <a:lnTo>
                  <a:pt x="20396" y="15824"/>
                </a:lnTo>
                <a:lnTo>
                  <a:pt x="20396" y="4572"/>
                </a:lnTo>
                <a:lnTo>
                  <a:pt x="15836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04" name="object 46"/>
          <p:cNvSpPr/>
          <p:nvPr/>
        </p:nvSpPr>
        <p:spPr>
          <a:xfrm>
            <a:off x="4919097" y="3897491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5836" y="0"/>
                </a:moveTo>
                <a:lnTo>
                  <a:pt x="4584" y="0"/>
                </a:lnTo>
                <a:lnTo>
                  <a:pt x="0" y="4572"/>
                </a:lnTo>
                <a:lnTo>
                  <a:pt x="0" y="15824"/>
                </a:lnTo>
                <a:lnTo>
                  <a:pt x="4584" y="20358"/>
                </a:lnTo>
                <a:lnTo>
                  <a:pt x="15836" y="20358"/>
                </a:lnTo>
                <a:lnTo>
                  <a:pt x="20396" y="15824"/>
                </a:lnTo>
                <a:lnTo>
                  <a:pt x="20396" y="4572"/>
                </a:lnTo>
                <a:lnTo>
                  <a:pt x="15836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05" name="object 47"/>
          <p:cNvSpPr/>
          <p:nvPr/>
        </p:nvSpPr>
        <p:spPr>
          <a:xfrm>
            <a:off x="4919097" y="3929599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5836" y="0"/>
                </a:moveTo>
                <a:lnTo>
                  <a:pt x="4584" y="0"/>
                </a:lnTo>
                <a:lnTo>
                  <a:pt x="0" y="4546"/>
                </a:lnTo>
                <a:lnTo>
                  <a:pt x="0" y="15798"/>
                </a:lnTo>
                <a:lnTo>
                  <a:pt x="4584" y="20370"/>
                </a:lnTo>
                <a:lnTo>
                  <a:pt x="15836" y="20370"/>
                </a:lnTo>
                <a:lnTo>
                  <a:pt x="20396" y="15798"/>
                </a:lnTo>
                <a:lnTo>
                  <a:pt x="20396" y="4546"/>
                </a:lnTo>
                <a:lnTo>
                  <a:pt x="15836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06" name="object 48"/>
          <p:cNvSpPr/>
          <p:nvPr/>
        </p:nvSpPr>
        <p:spPr>
          <a:xfrm>
            <a:off x="4919097" y="3961684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5836" y="0"/>
                </a:moveTo>
                <a:lnTo>
                  <a:pt x="4584" y="0"/>
                </a:lnTo>
                <a:lnTo>
                  <a:pt x="0" y="4571"/>
                </a:lnTo>
                <a:lnTo>
                  <a:pt x="0" y="15836"/>
                </a:lnTo>
                <a:lnTo>
                  <a:pt x="4584" y="20358"/>
                </a:lnTo>
                <a:lnTo>
                  <a:pt x="15836" y="20358"/>
                </a:lnTo>
                <a:lnTo>
                  <a:pt x="20396" y="15836"/>
                </a:lnTo>
                <a:lnTo>
                  <a:pt x="20396" y="4571"/>
                </a:lnTo>
                <a:lnTo>
                  <a:pt x="15836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07" name="object 49"/>
          <p:cNvSpPr/>
          <p:nvPr/>
        </p:nvSpPr>
        <p:spPr>
          <a:xfrm>
            <a:off x="4919097" y="3993746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5836" y="0"/>
                </a:moveTo>
                <a:lnTo>
                  <a:pt x="4584" y="0"/>
                </a:lnTo>
                <a:lnTo>
                  <a:pt x="0" y="4559"/>
                </a:lnTo>
                <a:lnTo>
                  <a:pt x="0" y="15862"/>
                </a:lnTo>
                <a:lnTo>
                  <a:pt x="4584" y="20396"/>
                </a:lnTo>
                <a:lnTo>
                  <a:pt x="15836" y="20396"/>
                </a:lnTo>
                <a:lnTo>
                  <a:pt x="20396" y="15862"/>
                </a:lnTo>
                <a:lnTo>
                  <a:pt x="20396" y="4559"/>
                </a:lnTo>
                <a:lnTo>
                  <a:pt x="15836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08" name="object 50"/>
          <p:cNvSpPr/>
          <p:nvPr/>
        </p:nvSpPr>
        <p:spPr>
          <a:xfrm>
            <a:off x="4919097" y="4025818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5836" y="0"/>
                </a:moveTo>
                <a:lnTo>
                  <a:pt x="4584" y="0"/>
                </a:lnTo>
                <a:lnTo>
                  <a:pt x="0" y="4584"/>
                </a:lnTo>
                <a:lnTo>
                  <a:pt x="0" y="15849"/>
                </a:lnTo>
                <a:lnTo>
                  <a:pt x="4584" y="20408"/>
                </a:lnTo>
                <a:lnTo>
                  <a:pt x="15836" y="20408"/>
                </a:lnTo>
                <a:lnTo>
                  <a:pt x="20396" y="15849"/>
                </a:lnTo>
                <a:lnTo>
                  <a:pt x="20396" y="4584"/>
                </a:lnTo>
                <a:lnTo>
                  <a:pt x="15836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09" name="object 51"/>
          <p:cNvSpPr/>
          <p:nvPr/>
        </p:nvSpPr>
        <p:spPr>
          <a:xfrm>
            <a:off x="4919097" y="4057986"/>
            <a:ext cx="24554" cy="18033"/>
          </a:xfrm>
          <a:custGeom>
            <a:avLst/>
            <a:gdLst/>
            <a:ahLst/>
            <a:cxnLst/>
            <a:rect l="l" t="t" r="r" b="b"/>
            <a:pathLst>
              <a:path w="20954" h="20320">
                <a:moveTo>
                  <a:pt x="15836" y="0"/>
                </a:moveTo>
                <a:lnTo>
                  <a:pt x="4584" y="0"/>
                </a:lnTo>
                <a:lnTo>
                  <a:pt x="0" y="4533"/>
                </a:lnTo>
                <a:lnTo>
                  <a:pt x="0" y="15773"/>
                </a:lnTo>
                <a:lnTo>
                  <a:pt x="4584" y="20307"/>
                </a:lnTo>
                <a:lnTo>
                  <a:pt x="15836" y="20307"/>
                </a:lnTo>
                <a:lnTo>
                  <a:pt x="20396" y="15773"/>
                </a:lnTo>
                <a:lnTo>
                  <a:pt x="20396" y="4533"/>
                </a:lnTo>
                <a:lnTo>
                  <a:pt x="15836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10" name="object 52"/>
          <p:cNvSpPr/>
          <p:nvPr/>
        </p:nvSpPr>
        <p:spPr>
          <a:xfrm>
            <a:off x="4919097" y="4090030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5836" y="0"/>
                </a:moveTo>
                <a:lnTo>
                  <a:pt x="4584" y="0"/>
                </a:lnTo>
                <a:lnTo>
                  <a:pt x="0" y="4571"/>
                </a:lnTo>
                <a:lnTo>
                  <a:pt x="0" y="15824"/>
                </a:lnTo>
                <a:lnTo>
                  <a:pt x="4584" y="20396"/>
                </a:lnTo>
                <a:lnTo>
                  <a:pt x="15836" y="20396"/>
                </a:lnTo>
                <a:lnTo>
                  <a:pt x="20396" y="15824"/>
                </a:lnTo>
                <a:lnTo>
                  <a:pt x="20396" y="4571"/>
                </a:lnTo>
                <a:lnTo>
                  <a:pt x="15836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11" name="object 53"/>
          <p:cNvSpPr/>
          <p:nvPr/>
        </p:nvSpPr>
        <p:spPr>
          <a:xfrm>
            <a:off x="4919097" y="4122112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5836" y="0"/>
                </a:moveTo>
                <a:lnTo>
                  <a:pt x="4584" y="0"/>
                </a:lnTo>
                <a:lnTo>
                  <a:pt x="0" y="4571"/>
                </a:lnTo>
                <a:lnTo>
                  <a:pt x="0" y="15836"/>
                </a:lnTo>
                <a:lnTo>
                  <a:pt x="4584" y="20370"/>
                </a:lnTo>
                <a:lnTo>
                  <a:pt x="15836" y="20370"/>
                </a:lnTo>
                <a:lnTo>
                  <a:pt x="20396" y="15836"/>
                </a:lnTo>
                <a:lnTo>
                  <a:pt x="20396" y="4571"/>
                </a:lnTo>
                <a:lnTo>
                  <a:pt x="15836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12" name="object 54"/>
          <p:cNvSpPr/>
          <p:nvPr/>
        </p:nvSpPr>
        <p:spPr>
          <a:xfrm>
            <a:off x="4919097" y="4154235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5836" y="0"/>
                </a:moveTo>
                <a:lnTo>
                  <a:pt x="4584" y="0"/>
                </a:lnTo>
                <a:lnTo>
                  <a:pt x="0" y="4571"/>
                </a:lnTo>
                <a:lnTo>
                  <a:pt x="0" y="15824"/>
                </a:lnTo>
                <a:lnTo>
                  <a:pt x="4584" y="20358"/>
                </a:lnTo>
                <a:lnTo>
                  <a:pt x="15836" y="20358"/>
                </a:lnTo>
                <a:lnTo>
                  <a:pt x="20396" y="15824"/>
                </a:lnTo>
                <a:lnTo>
                  <a:pt x="20396" y="4571"/>
                </a:lnTo>
                <a:lnTo>
                  <a:pt x="15836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13" name="object 55"/>
          <p:cNvSpPr/>
          <p:nvPr/>
        </p:nvSpPr>
        <p:spPr>
          <a:xfrm>
            <a:off x="4919097" y="4186324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5836" y="0"/>
                </a:moveTo>
                <a:lnTo>
                  <a:pt x="4584" y="0"/>
                </a:lnTo>
                <a:lnTo>
                  <a:pt x="0" y="4559"/>
                </a:lnTo>
                <a:lnTo>
                  <a:pt x="0" y="15811"/>
                </a:lnTo>
                <a:lnTo>
                  <a:pt x="4584" y="20345"/>
                </a:lnTo>
                <a:lnTo>
                  <a:pt x="15836" y="20345"/>
                </a:lnTo>
                <a:lnTo>
                  <a:pt x="20396" y="15811"/>
                </a:lnTo>
                <a:lnTo>
                  <a:pt x="20396" y="4559"/>
                </a:lnTo>
                <a:lnTo>
                  <a:pt x="15836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14" name="object 56"/>
          <p:cNvSpPr/>
          <p:nvPr/>
        </p:nvSpPr>
        <p:spPr>
          <a:xfrm>
            <a:off x="4876744" y="3576587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5862" y="0"/>
                </a:moveTo>
                <a:lnTo>
                  <a:pt x="4571" y="0"/>
                </a:lnTo>
                <a:lnTo>
                  <a:pt x="0" y="4559"/>
                </a:lnTo>
                <a:lnTo>
                  <a:pt x="0" y="15811"/>
                </a:lnTo>
                <a:lnTo>
                  <a:pt x="4571" y="20396"/>
                </a:lnTo>
                <a:lnTo>
                  <a:pt x="15862" y="20396"/>
                </a:lnTo>
                <a:lnTo>
                  <a:pt x="20396" y="15811"/>
                </a:lnTo>
                <a:lnTo>
                  <a:pt x="20396" y="4559"/>
                </a:lnTo>
                <a:lnTo>
                  <a:pt x="15862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15" name="object 57"/>
          <p:cNvSpPr/>
          <p:nvPr/>
        </p:nvSpPr>
        <p:spPr>
          <a:xfrm>
            <a:off x="4876744" y="3608667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5862" y="0"/>
                </a:moveTo>
                <a:lnTo>
                  <a:pt x="4571" y="0"/>
                </a:lnTo>
                <a:lnTo>
                  <a:pt x="0" y="4597"/>
                </a:lnTo>
                <a:lnTo>
                  <a:pt x="0" y="15862"/>
                </a:lnTo>
                <a:lnTo>
                  <a:pt x="4571" y="20396"/>
                </a:lnTo>
                <a:lnTo>
                  <a:pt x="15862" y="20396"/>
                </a:lnTo>
                <a:lnTo>
                  <a:pt x="20396" y="15862"/>
                </a:lnTo>
                <a:lnTo>
                  <a:pt x="20396" y="4597"/>
                </a:lnTo>
                <a:lnTo>
                  <a:pt x="15862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16" name="object 58"/>
          <p:cNvSpPr/>
          <p:nvPr/>
        </p:nvSpPr>
        <p:spPr>
          <a:xfrm>
            <a:off x="4876744" y="3640767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5862" y="0"/>
                </a:moveTo>
                <a:lnTo>
                  <a:pt x="4571" y="0"/>
                </a:lnTo>
                <a:lnTo>
                  <a:pt x="0" y="4546"/>
                </a:lnTo>
                <a:lnTo>
                  <a:pt x="0" y="15836"/>
                </a:lnTo>
                <a:lnTo>
                  <a:pt x="4571" y="20370"/>
                </a:lnTo>
                <a:lnTo>
                  <a:pt x="15862" y="20370"/>
                </a:lnTo>
                <a:lnTo>
                  <a:pt x="20396" y="15836"/>
                </a:lnTo>
                <a:lnTo>
                  <a:pt x="20396" y="4546"/>
                </a:lnTo>
                <a:lnTo>
                  <a:pt x="15862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17" name="object 59"/>
          <p:cNvSpPr/>
          <p:nvPr/>
        </p:nvSpPr>
        <p:spPr>
          <a:xfrm>
            <a:off x="4876744" y="3672861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5862" y="0"/>
                </a:moveTo>
                <a:lnTo>
                  <a:pt x="4571" y="0"/>
                </a:lnTo>
                <a:lnTo>
                  <a:pt x="0" y="4571"/>
                </a:lnTo>
                <a:lnTo>
                  <a:pt x="0" y="15824"/>
                </a:lnTo>
                <a:lnTo>
                  <a:pt x="4571" y="20370"/>
                </a:lnTo>
                <a:lnTo>
                  <a:pt x="15862" y="20370"/>
                </a:lnTo>
                <a:lnTo>
                  <a:pt x="20396" y="15824"/>
                </a:lnTo>
                <a:lnTo>
                  <a:pt x="20396" y="4571"/>
                </a:lnTo>
                <a:lnTo>
                  <a:pt x="15862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18" name="object 60"/>
          <p:cNvSpPr/>
          <p:nvPr/>
        </p:nvSpPr>
        <p:spPr>
          <a:xfrm>
            <a:off x="4876744" y="3704940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5862" y="0"/>
                </a:moveTo>
                <a:lnTo>
                  <a:pt x="4571" y="0"/>
                </a:lnTo>
                <a:lnTo>
                  <a:pt x="0" y="4533"/>
                </a:lnTo>
                <a:lnTo>
                  <a:pt x="0" y="15798"/>
                </a:lnTo>
                <a:lnTo>
                  <a:pt x="4571" y="20370"/>
                </a:lnTo>
                <a:lnTo>
                  <a:pt x="15862" y="20370"/>
                </a:lnTo>
                <a:lnTo>
                  <a:pt x="20396" y="15798"/>
                </a:lnTo>
                <a:lnTo>
                  <a:pt x="20396" y="4533"/>
                </a:lnTo>
                <a:lnTo>
                  <a:pt x="15862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19" name="object 61"/>
          <p:cNvSpPr/>
          <p:nvPr/>
        </p:nvSpPr>
        <p:spPr>
          <a:xfrm>
            <a:off x="4875647" y="3737056"/>
            <a:ext cx="26071" cy="189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20" name="object 64"/>
          <p:cNvSpPr/>
          <p:nvPr/>
        </p:nvSpPr>
        <p:spPr>
          <a:xfrm>
            <a:off x="4961465" y="3608667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5849" y="0"/>
                </a:moveTo>
                <a:lnTo>
                  <a:pt x="4572" y="0"/>
                </a:lnTo>
                <a:lnTo>
                  <a:pt x="0" y="4597"/>
                </a:lnTo>
                <a:lnTo>
                  <a:pt x="0" y="15862"/>
                </a:lnTo>
                <a:lnTo>
                  <a:pt x="4572" y="20396"/>
                </a:lnTo>
                <a:lnTo>
                  <a:pt x="15849" y="20396"/>
                </a:lnTo>
                <a:lnTo>
                  <a:pt x="20383" y="15862"/>
                </a:lnTo>
                <a:lnTo>
                  <a:pt x="20383" y="4597"/>
                </a:lnTo>
                <a:lnTo>
                  <a:pt x="15849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21" name="object 65"/>
          <p:cNvSpPr/>
          <p:nvPr/>
        </p:nvSpPr>
        <p:spPr>
          <a:xfrm>
            <a:off x="4961465" y="3640767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5849" y="0"/>
                </a:moveTo>
                <a:lnTo>
                  <a:pt x="4572" y="0"/>
                </a:lnTo>
                <a:lnTo>
                  <a:pt x="0" y="4546"/>
                </a:lnTo>
                <a:lnTo>
                  <a:pt x="0" y="15836"/>
                </a:lnTo>
                <a:lnTo>
                  <a:pt x="4572" y="20370"/>
                </a:lnTo>
                <a:lnTo>
                  <a:pt x="15849" y="20370"/>
                </a:lnTo>
                <a:lnTo>
                  <a:pt x="20383" y="15836"/>
                </a:lnTo>
                <a:lnTo>
                  <a:pt x="20383" y="4546"/>
                </a:lnTo>
                <a:lnTo>
                  <a:pt x="15849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22" name="object 66"/>
          <p:cNvSpPr/>
          <p:nvPr/>
        </p:nvSpPr>
        <p:spPr>
          <a:xfrm>
            <a:off x="4961465" y="3672861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5849" y="0"/>
                </a:moveTo>
                <a:lnTo>
                  <a:pt x="4572" y="0"/>
                </a:lnTo>
                <a:lnTo>
                  <a:pt x="0" y="4571"/>
                </a:lnTo>
                <a:lnTo>
                  <a:pt x="0" y="15824"/>
                </a:lnTo>
                <a:lnTo>
                  <a:pt x="4572" y="20370"/>
                </a:lnTo>
                <a:lnTo>
                  <a:pt x="15849" y="20370"/>
                </a:lnTo>
                <a:lnTo>
                  <a:pt x="20383" y="15824"/>
                </a:lnTo>
                <a:lnTo>
                  <a:pt x="20383" y="4571"/>
                </a:lnTo>
                <a:lnTo>
                  <a:pt x="15849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23" name="object 67"/>
          <p:cNvSpPr/>
          <p:nvPr/>
        </p:nvSpPr>
        <p:spPr>
          <a:xfrm>
            <a:off x="4961465" y="3704940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5849" y="0"/>
                </a:moveTo>
                <a:lnTo>
                  <a:pt x="4572" y="0"/>
                </a:lnTo>
                <a:lnTo>
                  <a:pt x="0" y="4533"/>
                </a:lnTo>
                <a:lnTo>
                  <a:pt x="0" y="15798"/>
                </a:lnTo>
                <a:lnTo>
                  <a:pt x="4572" y="20370"/>
                </a:lnTo>
                <a:lnTo>
                  <a:pt x="15849" y="20370"/>
                </a:lnTo>
                <a:lnTo>
                  <a:pt x="20383" y="15798"/>
                </a:lnTo>
                <a:lnTo>
                  <a:pt x="20383" y="4533"/>
                </a:lnTo>
                <a:lnTo>
                  <a:pt x="15849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24" name="object 68"/>
          <p:cNvSpPr/>
          <p:nvPr/>
        </p:nvSpPr>
        <p:spPr>
          <a:xfrm>
            <a:off x="4961465" y="3737022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5849" y="0"/>
                </a:moveTo>
                <a:lnTo>
                  <a:pt x="4572" y="0"/>
                </a:lnTo>
                <a:lnTo>
                  <a:pt x="0" y="4571"/>
                </a:lnTo>
                <a:lnTo>
                  <a:pt x="0" y="15836"/>
                </a:lnTo>
                <a:lnTo>
                  <a:pt x="4572" y="20408"/>
                </a:lnTo>
                <a:lnTo>
                  <a:pt x="15849" y="20408"/>
                </a:lnTo>
                <a:lnTo>
                  <a:pt x="20383" y="15836"/>
                </a:lnTo>
                <a:lnTo>
                  <a:pt x="20383" y="4571"/>
                </a:lnTo>
                <a:lnTo>
                  <a:pt x="15849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25" name="object 69"/>
          <p:cNvSpPr/>
          <p:nvPr/>
        </p:nvSpPr>
        <p:spPr>
          <a:xfrm>
            <a:off x="4961465" y="3769152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5849" y="0"/>
                </a:moveTo>
                <a:lnTo>
                  <a:pt x="4572" y="0"/>
                </a:lnTo>
                <a:lnTo>
                  <a:pt x="0" y="4521"/>
                </a:lnTo>
                <a:lnTo>
                  <a:pt x="0" y="15786"/>
                </a:lnTo>
                <a:lnTo>
                  <a:pt x="4572" y="20358"/>
                </a:lnTo>
                <a:lnTo>
                  <a:pt x="15849" y="20358"/>
                </a:lnTo>
                <a:lnTo>
                  <a:pt x="20383" y="15786"/>
                </a:lnTo>
                <a:lnTo>
                  <a:pt x="20383" y="4521"/>
                </a:lnTo>
                <a:lnTo>
                  <a:pt x="15849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26" name="object 70"/>
          <p:cNvSpPr/>
          <p:nvPr/>
        </p:nvSpPr>
        <p:spPr>
          <a:xfrm>
            <a:off x="4961465" y="3801192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5849" y="0"/>
                </a:moveTo>
                <a:lnTo>
                  <a:pt x="4572" y="0"/>
                </a:lnTo>
                <a:lnTo>
                  <a:pt x="0" y="4572"/>
                </a:lnTo>
                <a:lnTo>
                  <a:pt x="0" y="15836"/>
                </a:lnTo>
                <a:lnTo>
                  <a:pt x="4572" y="20408"/>
                </a:lnTo>
                <a:lnTo>
                  <a:pt x="15849" y="20408"/>
                </a:lnTo>
                <a:lnTo>
                  <a:pt x="20383" y="15836"/>
                </a:lnTo>
                <a:lnTo>
                  <a:pt x="20383" y="4572"/>
                </a:lnTo>
                <a:lnTo>
                  <a:pt x="15849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27" name="object 71"/>
          <p:cNvSpPr/>
          <p:nvPr/>
        </p:nvSpPr>
        <p:spPr>
          <a:xfrm>
            <a:off x="4961465" y="3833323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5849" y="0"/>
                </a:moveTo>
                <a:lnTo>
                  <a:pt x="4572" y="0"/>
                </a:lnTo>
                <a:lnTo>
                  <a:pt x="0" y="4571"/>
                </a:lnTo>
                <a:lnTo>
                  <a:pt x="0" y="15824"/>
                </a:lnTo>
                <a:lnTo>
                  <a:pt x="4572" y="20358"/>
                </a:lnTo>
                <a:lnTo>
                  <a:pt x="15849" y="20358"/>
                </a:lnTo>
                <a:lnTo>
                  <a:pt x="20383" y="15824"/>
                </a:lnTo>
                <a:lnTo>
                  <a:pt x="20383" y="4571"/>
                </a:lnTo>
                <a:lnTo>
                  <a:pt x="15849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28" name="object 72"/>
          <p:cNvSpPr/>
          <p:nvPr/>
        </p:nvSpPr>
        <p:spPr>
          <a:xfrm>
            <a:off x="4961465" y="3865409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5849" y="0"/>
                </a:moveTo>
                <a:lnTo>
                  <a:pt x="4572" y="0"/>
                </a:lnTo>
                <a:lnTo>
                  <a:pt x="0" y="4572"/>
                </a:lnTo>
                <a:lnTo>
                  <a:pt x="0" y="15824"/>
                </a:lnTo>
                <a:lnTo>
                  <a:pt x="4572" y="20358"/>
                </a:lnTo>
                <a:lnTo>
                  <a:pt x="15849" y="20358"/>
                </a:lnTo>
                <a:lnTo>
                  <a:pt x="20383" y="15824"/>
                </a:lnTo>
                <a:lnTo>
                  <a:pt x="20383" y="4572"/>
                </a:lnTo>
                <a:lnTo>
                  <a:pt x="15849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29" name="object 73"/>
          <p:cNvSpPr/>
          <p:nvPr/>
        </p:nvSpPr>
        <p:spPr>
          <a:xfrm>
            <a:off x="4961465" y="3897491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5849" y="0"/>
                </a:moveTo>
                <a:lnTo>
                  <a:pt x="4572" y="0"/>
                </a:lnTo>
                <a:lnTo>
                  <a:pt x="0" y="4572"/>
                </a:lnTo>
                <a:lnTo>
                  <a:pt x="0" y="15824"/>
                </a:lnTo>
                <a:lnTo>
                  <a:pt x="4572" y="20358"/>
                </a:lnTo>
                <a:lnTo>
                  <a:pt x="15849" y="20358"/>
                </a:lnTo>
                <a:lnTo>
                  <a:pt x="20383" y="15824"/>
                </a:lnTo>
                <a:lnTo>
                  <a:pt x="20383" y="4572"/>
                </a:lnTo>
                <a:lnTo>
                  <a:pt x="15849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30" name="object 74"/>
          <p:cNvSpPr/>
          <p:nvPr/>
        </p:nvSpPr>
        <p:spPr>
          <a:xfrm>
            <a:off x="4961465" y="3929599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5849" y="0"/>
                </a:moveTo>
                <a:lnTo>
                  <a:pt x="4572" y="0"/>
                </a:lnTo>
                <a:lnTo>
                  <a:pt x="0" y="4546"/>
                </a:lnTo>
                <a:lnTo>
                  <a:pt x="0" y="15798"/>
                </a:lnTo>
                <a:lnTo>
                  <a:pt x="4572" y="20370"/>
                </a:lnTo>
                <a:lnTo>
                  <a:pt x="15849" y="20370"/>
                </a:lnTo>
                <a:lnTo>
                  <a:pt x="20383" y="15798"/>
                </a:lnTo>
                <a:lnTo>
                  <a:pt x="20383" y="4546"/>
                </a:lnTo>
                <a:lnTo>
                  <a:pt x="15849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31" name="object 75"/>
          <p:cNvSpPr/>
          <p:nvPr/>
        </p:nvSpPr>
        <p:spPr>
          <a:xfrm>
            <a:off x="4961465" y="3961684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5849" y="0"/>
                </a:moveTo>
                <a:lnTo>
                  <a:pt x="4572" y="0"/>
                </a:lnTo>
                <a:lnTo>
                  <a:pt x="0" y="4571"/>
                </a:lnTo>
                <a:lnTo>
                  <a:pt x="0" y="15836"/>
                </a:lnTo>
                <a:lnTo>
                  <a:pt x="4572" y="20358"/>
                </a:lnTo>
                <a:lnTo>
                  <a:pt x="15849" y="20358"/>
                </a:lnTo>
                <a:lnTo>
                  <a:pt x="20383" y="15836"/>
                </a:lnTo>
                <a:lnTo>
                  <a:pt x="20383" y="4571"/>
                </a:lnTo>
                <a:lnTo>
                  <a:pt x="15849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32" name="object 76"/>
          <p:cNvSpPr/>
          <p:nvPr/>
        </p:nvSpPr>
        <p:spPr>
          <a:xfrm>
            <a:off x="4961465" y="3993746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5849" y="0"/>
                </a:moveTo>
                <a:lnTo>
                  <a:pt x="4572" y="0"/>
                </a:lnTo>
                <a:lnTo>
                  <a:pt x="0" y="4559"/>
                </a:lnTo>
                <a:lnTo>
                  <a:pt x="0" y="15862"/>
                </a:lnTo>
                <a:lnTo>
                  <a:pt x="4572" y="20396"/>
                </a:lnTo>
                <a:lnTo>
                  <a:pt x="15849" y="20396"/>
                </a:lnTo>
                <a:lnTo>
                  <a:pt x="20383" y="15862"/>
                </a:lnTo>
                <a:lnTo>
                  <a:pt x="20383" y="4559"/>
                </a:lnTo>
                <a:lnTo>
                  <a:pt x="15849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33" name="object 77"/>
          <p:cNvSpPr/>
          <p:nvPr/>
        </p:nvSpPr>
        <p:spPr>
          <a:xfrm>
            <a:off x="4961465" y="4025818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5849" y="0"/>
                </a:moveTo>
                <a:lnTo>
                  <a:pt x="4572" y="0"/>
                </a:lnTo>
                <a:lnTo>
                  <a:pt x="0" y="4584"/>
                </a:lnTo>
                <a:lnTo>
                  <a:pt x="0" y="15849"/>
                </a:lnTo>
                <a:lnTo>
                  <a:pt x="4572" y="20408"/>
                </a:lnTo>
                <a:lnTo>
                  <a:pt x="15849" y="20408"/>
                </a:lnTo>
                <a:lnTo>
                  <a:pt x="20383" y="15849"/>
                </a:lnTo>
                <a:lnTo>
                  <a:pt x="20383" y="4584"/>
                </a:lnTo>
                <a:lnTo>
                  <a:pt x="15849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34" name="object 78"/>
          <p:cNvSpPr/>
          <p:nvPr/>
        </p:nvSpPr>
        <p:spPr>
          <a:xfrm>
            <a:off x="4961465" y="4057986"/>
            <a:ext cx="24554" cy="18033"/>
          </a:xfrm>
          <a:custGeom>
            <a:avLst/>
            <a:gdLst/>
            <a:ahLst/>
            <a:cxnLst/>
            <a:rect l="l" t="t" r="r" b="b"/>
            <a:pathLst>
              <a:path w="20954" h="20320">
                <a:moveTo>
                  <a:pt x="15849" y="0"/>
                </a:moveTo>
                <a:lnTo>
                  <a:pt x="4572" y="0"/>
                </a:lnTo>
                <a:lnTo>
                  <a:pt x="0" y="4533"/>
                </a:lnTo>
                <a:lnTo>
                  <a:pt x="0" y="15773"/>
                </a:lnTo>
                <a:lnTo>
                  <a:pt x="4572" y="20307"/>
                </a:lnTo>
                <a:lnTo>
                  <a:pt x="15849" y="20307"/>
                </a:lnTo>
                <a:lnTo>
                  <a:pt x="20383" y="15773"/>
                </a:lnTo>
                <a:lnTo>
                  <a:pt x="20383" y="4533"/>
                </a:lnTo>
                <a:lnTo>
                  <a:pt x="15849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35" name="object 79"/>
          <p:cNvSpPr/>
          <p:nvPr/>
        </p:nvSpPr>
        <p:spPr>
          <a:xfrm>
            <a:off x="4961465" y="4090030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5849" y="0"/>
                </a:moveTo>
                <a:lnTo>
                  <a:pt x="4572" y="0"/>
                </a:lnTo>
                <a:lnTo>
                  <a:pt x="0" y="4571"/>
                </a:lnTo>
                <a:lnTo>
                  <a:pt x="0" y="15824"/>
                </a:lnTo>
                <a:lnTo>
                  <a:pt x="4572" y="20396"/>
                </a:lnTo>
                <a:lnTo>
                  <a:pt x="15849" y="20396"/>
                </a:lnTo>
                <a:lnTo>
                  <a:pt x="20383" y="15824"/>
                </a:lnTo>
                <a:lnTo>
                  <a:pt x="20383" y="4571"/>
                </a:lnTo>
                <a:lnTo>
                  <a:pt x="15849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36" name="object 80"/>
          <p:cNvSpPr/>
          <p:nvPr/>
        </p:nvSpPr>
        <p:spPr>
          <a:xfrm>
            <a:off x="4961465" y="4122112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5849" y="0"/>
                </a:moveTo>
                <a:lnTo>
                  <a:pt x="4572" y="0"/>
                </a:lnTo>
                <a:lnTo>
                  <a:pt x="0" y="4571"/>
                </a:lnTo>
                <a:lnTo>
                  <a:pt x="0" y="15836"/>
                </a:lnTo>
                <a:lnTo>
                  <a:pt x="4572" y="20370"/>
                </a:lnTo>
                <a:lnTo>
                  <a:pt x="15849" y="20370"/>
                </a:lnTo>
                <a:lnTo>
                  <a:pt x="20383" y="15836"/>
                </a:lnTo>
                <a:lnTo>
                  <a:pt x="20383" y="4571"/>
                </a:lnTo>
                <a:lnTo>
                  <a:pt x="15849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37" name="object 81"/>
          <p:cNvSpPr/>
          <p:nvPr/>
        </p:nvSpPr>
        <p:spPr>
          <a:xfrm>
            <a:off x="4961465" y="4154235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5849" y="0"/>
                </a:moveTo>
                <a:lnTo>
                  <a:pt x="4572" y="0"/>
                </a:lnTo>
                <a:lnTo>
                  <a:pt x="0" y="4571"/>
                </a:lnTo>
                <a:lnTo>
                  <a:pt x="0" y="15824"/>
                </a:lnTo>
                <a:lnTo>
                  <a:pt x="4572" y="20358"/>
                </a:lnTo>
                <a:lnTo>
                  <a:pt x="15849" y="20358"/>
                </a:lnTo>
                <a:lnTo>
                  <a:pt x="20383" y="15824"/>
                </a:lnTo>
                <a:lnTo>
                  <a:pt x="20383" y="4571"/>
                </a:lnTo>
                <a:lnTo>
                  <a:pt x="15849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38" name="object 82"/>
          <p:cNvSpPr/>
          <p:nvPr/>
        </p:nvSpPr>
        <p:spPr>
          <a:xfrm>
            <a:off x="4961465" y="4186324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5849" y="0"/>
                </a:moveTo>
                <a:lnTo>
                  <a:pt x="4572" y="0"/>
                </a:lnTo>
                <a:lnTo>
                  <a:pt x="0" y="4559"/>
                </a:lnTo>
                <a:lnTo>
                  <a:pt x="0" y="15811"/>
                </a:lnTo>
                <a:lnTo>
                  <a:pt x="4572" y="20345"/>
                </a:lnTo>
                <a:lnTo>
                  <a:pt x="15849" y="20345"/>
                </a:lnTo>
                <a:lnTo>
                  <a:pt x="20383" y="15811"/>
                </a:lnTo>
                <a:lnTo>
                  <a:pt x="20383" y="4559"/>
                </a:lnTo>
                <a:lnTo>
                  <a:pt x="15849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39" name="object 83"/>
          <p:cNvSpPr/>
          <p:nvPr/>
        </p:nvSpPr>
        <p:spPr>
          <a:xfrm>
            <a:off x="4961465" y="4218398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5849" y="0"/>
                </a:moveTo>
                <a:lnTo>
                  <a:pt x="4572" y="0"/>
                </a:lnTo>
                <a:lnTo>
                  <a:pt x="0" y="4572"/>
                </a:lnTo>
                <a:lnTo>
                  <a:pt x="0" y="15824"/>
                </a:lnTo>
                <a:lnTo>
                  <a:pt x="4572" y="20345"/>
                </a:lnTo>
                <a:lnTo>
                  <a:pt x="15849" y="20345"/>
                </a:lnTo>
                <a:lnTo>
                  <a:pt x="20383" y="15824"/>
                </a:lnTo>
                <a:lnTo>
                  <a:pt x="20383" y="4572"/>
                </a:lnTo>
                <a:lnTo>
                  <a:pt x="15849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40" name="object 84"/>
          <p:cNvSpPr/>
          <p:nvPr/>
        </p:nvSpPr>
        <p:spPr>
          <a:xfrm>
            <a:off x="4919098" y="4378848"/>
            <a:ext cx="66251" cy="11733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41" name="object 85"/>
          <p:cNvSpPr/>
          <p:nvPr/>
        </p:nvSpPr>
        <p:spPr>
          <a:xfrm>
            <a:off x="4876744" y="2325056"/>
            <a:ext cx="109722" cy="11420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42" name="object 86"/>
          <p:cNvSpPr/>
          <p:nvPr/>
        </p:nvSpPr>
        <p:spPr>
          <a:xfrm>
            <a:off x="4919097" y="3608667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5836" y="0"/>
                </a:moveTo>
                <a:lnTo>
                  <a:pt x="4584" y="0"/>
                </a:lnTo>
                <a:lnTo>
                  <a:pt x="0" y="4597"/>
                </a:lnTo>
                <a:lnTo>
                  <a:pt x="0" y="15862"/>
                </a:lnTo>
                <a:lnTo>
                  <a:pt x="4584" y="20396"/>
                </a:lnTo>
                <a:lnTo>
                  <a:pt x="15836" y="20396"/>
                </a:lnTo>
                <a:lnTo>
                  <a:pt x="20396" y="15862"/>
                </a:lnTo>
                <a:lnTo>
                  <a:pt x="20396" y="4597"/>
                </a:lnTo>
                <a:lnTo>
                  <a:pt x="15836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43" name="object 87"/>
          <p:cNvSpPr/>
          <p:nvPr/>
        </p:nvSpPr>
        <p:spPr>
          <a:xfrm>
            <a:off x="4919097" y="3640767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5836" y="0"/>
                </a:moveTo>
                <a:lnTo>
                  <a:pt x="4584" y="0"/>
                </a:lnTo>
                <a:lnTo>
                  <a:pt x="0" y="4546"/>
                </a:lnTo>
                <a:lnTo>
                  <a:pt x="0" y="15836"/>
                </a:lnTo>
                <a:lnTo>
                  <a:pt x="4584" y="20370"/>
                </a:lnTo>
                <a:lnTo>
                  <a:pt x="15836" y="20370"/>
                </a:lnTo>
                <a:lnTo>
                  <a:pt x="20396" y="15836"/>
                </a:lnTo>
                <a:lnTo>
                  <a:pt x="20396" y="4546"/>
                </a:lnTo>
                <a:lnTo>
                  <a:pt x="15836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44" name="object 88"/>
          <p:cNvSpPr/>
          <p:nvPr/>
        </p:nvSpPr>
        <p:spPr>
          <a:xfrm>
            <a:off x="4919097" y="3672861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5836" y="0"/>
                </a:moveTo>
                <a:lnTo>
                  <a:pt x="4584" y="0"/>
                </a:lnTo>
                <a:lnTo>
                  <a:pt x="0" y="4571"/>
                </a:lnTo>
                <a:lnTo>
                  <a:pt x="0" y="15824"/>
                </a:lnTo>
                <a:lnTo>
                  <a:pt x="4584" y="20370"/>
                </a:lnTo>
                <a:lnTo>
                  <a:pt x="15836" y="20370"/>
                </a:lnTo>
                <a:lnTo>
                  <a:pt x="20396" y="15824"/>
                </a:lnTo>
                <a:lnTo>
                  <a:pt x="20396" y="4571"/>
                </a:lnTo>
                <a:lnTo>
                  <a:pt x="15836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45" name="object 89"/>
          <p:cNvSpPr/>
          <p:nvPr/>
        </p:nvSpPr>
        <p:spPr>
          <a:xfrm>
            <a:off x="4919097" y="3704940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5836" y="0"/>
                </a:moveTo>
                <a:lnTo>
                  <a:pt x="4584" y="0"/>
                </a:lnTo>
                <a:lnTo>
                  <a:pt x="0" y="4533"/>
                </a:lnTo>
                <a:lnTo>
                  <a:pt x="0" y="15798"/>
                </a:lnTo>
                <a:lnTo>
                  <a:pt x="4584" y="20370"/>
                </a:lnTo>
                <a:lnTo>
                  <a:pt x="15836" y="20370"/>
                </a:lnTo>
                <a:lnTo>
                  <a:pt x="20396" y="15798"/>
                </a:lnTo>
                <a:lnTo>
                  <a:pt x="20396" y="4533"/>
                </a:lnTo>
                <a:lnTo>
                  <a:pt x="15836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46" name="object 90"/>
          <p:cNvSpPr/>
          <p:nvPr/>
        </p:nvSpPr>
        <p:spPr>
          <a:xfrm>
            <a:off x="4919097" y="3737022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5836" y="0"/>
                </a:moveTo>
                <a:lnTo>
                  <a:pt x="4584" y="0"/>
                </a:lnTo>
                <a:lnTo>
                  <a:pt x="0" y="4571"/>
                </a:lnTo>
                <a:lnTo>
                  <a:pt x="0" y="15836"/>
                </a:lnTo>
                <a:lnTo>
                  <a:pt x="4584" y="20408"/>
                </a:lnTo>
                <a:lnTo>
                  <a:pt x="15836" y="20408"/>
                </a:lnTo>
                <a:lnTo>
                  <a:pt x="20396" y="15836"/>
                </a:lnTo>
                <a:lnTo>
                  <a:pt x="20396" y="4571"/>
                </a:lnTo>
                <a:lnTo>
                  <a:pt x="15836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47" name="object 91"/>
          <p:cNvSpPr/>
          <p:nvPr/>
        </p:nvSpPr>
        <p:spPr>
          <a:xfrm>
            <a:off x="4919097" y="3769152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5836" y="0"/>
                </a:moveTo>
                <a:lnTo>
                  <a:pt x="4584" y="0"/>
                </a:lnTo>
                <a:lnTo>
                  <a:pt x="0" y="4521"/>
                </a:lnTo>
                <a:lnTo>
                  <a:pt x="0" y="15786"/>
                </a:lnTo>
                <a:lnTo>
                  <a:pt x="4584" y="20358"/>
                </a:lnTo>
                <a:lnTo>
                  <a:pt x="15836" y="20358"/>
                </a:lnTo>
                <a:lnTo>
                  <a:pt x="20396" y="15786"/>
                </a:lnTo>
                <a:lnTo>
                  <a:pt x="20396" y="4521"/>
                </a:lnTo>
                <a:lnTo>
                  <a:pt x="15836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48" name="object 92"/>
          <p:cNvSpPr/>
          <p:nvPr/>
        </p:nvSpPr>
        <p:spPr>
          <a:xfrm>
            <a:off x="4919097" y="3801192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5836" y="0"/>
                </a:moveTo>
                <a:lnTo>
                  <a:pt x="4584" y="0"/>
                </a:lnTo>
                <a:lnTo>
                  <a:pt x="0" y="4572"/>
                </a:lnTo>
                <a:lnTo>
                  <a:pt x="0" y="15836"/>
                </a:lnTo>
                <a:lnTo>
                  <a:pt x="4584" y="20408"/>
                </a:lnTo>
                <a:lnTo>
                  <a:pt x="15836" y="20408"/>
                </a:lnTo>
                <a:lnTo>
                  <a:pt x="20396" y="15836"/>
                </a:lnTo>
                <a:lnTo>
                  <a:pt x="20396" y="4572"/>
                </a:lnTo>
                <a:lnTo>
                  <a:pt x="15836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49" name="object 93"/>
          <p:cNvSpPr/>
          <p:nvPr/>
        </p:nvSpPr>
        <p:spPr>
          <a:xfrm>
            <a:off x="4919097" y="3833323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5836" y="0"/>
                </a:moveTo>
                <a:lnTo>
                  <a:pt x="4584" y="0"/>
                </a:lnTo>
                <a:lnTo>
                  <a:pt x="0" y="4571"/>
                </a:lnTo>
                <a:lnTo>
                  <a:pt x="0" y="15824"/>
                </a:lnTo>
                <a:lnTo>
                  <a:pt x="4584" y="20358"/>
                </a:lnTo>
                <a:lnTo>
                  <a:pt x="15836" y="20358"/>
                </a:lnTo>
                <a:lnTo>
                  <a:pt x="20396" y="15824"/>
                </a:lnTo>
                <a:lnTo>
                  <a:pt x="20396" y="4571"/>
                </a:lnTo>
                <a:lnTo>
                  <a:pt x="15836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50" name="object 94"/>
          <p:cNvSpPr/>
          <p:nvPr/>
        </p:nvSpPr>
        <p:spPr>
          <a:xfrm>
            <a:off x="4919097" y="3865409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5836" y="0"/>
                </a:moveTo>
                <a:lnTo>
                  <a:pt x="4584" y="0"/>
                </a:lnTo>
                <a:lnTo>
                  <a:pt x="0" y="4572"/>
                </a:lnTo>
                <a:lnTo>
                  <a:pt x="0" y="15824"/>
                </a:lnTo>
                <a:lnTo>
                  <a:pt x="4584" y="20358"/>
                </a:lnTo>
                <a:lnTo>
                  <a:pt x="15836" y="20358"/>
                </a:lnTo>
                <a:lnTo>
                  <a:pt x="20396" y="15824"/>
                </a:lnTo>
                <a:lnTo>
                  <a:pt x="20396" y="4572"/>
                </a:lnTo>
                <a:lnTo>
                  <a:pt x="15836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51" name="object 95"/>
          <p:cNvSpPr/>
          <p:nvPr/>
        </p:nvSpPr>
        <p:spPr>
          <a:xfrm>
            <a:off x="4919097" y="3897491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5836" y="0"/>
                </a:moveTo>
                <a:lnTo>
                  <a:pt x="4584" y="0"/>
                </a:lnTo>
                <a:lnTo>
                  <a:pt x="0" y="4572"/>
                </a:lnTo>
                <a:lnTo>
                  <a:pt x="0" y="15824"/>
                </a:lnTo>
                <a:lnTo>
                  <a:pt x="4584" y="20358"/>
                </a:lnTo>
                <a:lnTo>
                  <a:pt x="15836" y="20358"/>
                </a:lnTo>
                <a:lnTo>
                  <a:pt x="20396" y="15824"/>
                </a:lnTo>
                <a:lnTo>
                  <a:pt x="20396" y="4572"/>
                </a:lnTo>
                <a:lnTo>
                  <a:pt x="15836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52" name="object 96"/>
          <p:cNvSpPr/>
          <p:nvPr/>
        </p:nvSpPr>
        <p:spPr>
          <a:xfrm>
            <a:off x="4919097" y="3929599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5836" y="0"/>
                </a:moveTo>
                <a:lnTo>
                  <a:pt x="4584" y="0"/>
                </a:lnTo>
                <a:lnTo>
                  <a:pt x="0" y="4546"/>
                </a:lnTo>
                <a:lnTo>
                  <a:pt x="0" y="15798"/>
                </a:lnTo>
                <a:lnTo>
                  <a:pt x="4584" y="20370"/>
                </a:lnTo>
                <a:lnTo>
                  <a:pt x="15836" y="20370"/>
                </a:lnTo>
                <a:lnTo>
                  <a:pt x="20396" y="15798"/>
                </a:lnTo>
                <a:lnTo>
                  <a:pt x="20396" y="4546"/>
                </a:lnTo>
                <a:lnTo>
                  <a:pt x="15836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53" name="object 97"/>
          <p:cNvSpPr/>
          <p:nvPr/>
        </p:nvSpPr>
        <p:spPr>
          <a:xfrm>
            <a:off x="4919097" y="3961684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5836" y="0"/>
                </a:moveTo>
                <a:lnTo>
                  <a:pt x="4584" y="0"/>
                </a:lnTo>
                <a:lnTo>
                  <a:pt x="0" y="4571"/>
                </a:lnTo>
                <a:lnTo>
                  <a:pt x="0" y="15836"/>
                </a:lnTo>
                <a:lnTo>
                  <a:pt x="4584" y="20358"/>
                </a:lnTo>
                <a:lnTo>
                  <a:pt x="15836" y="20358"/>
                </a:lnTo>
                <a:lnTo>
                  <a:pt x="20396" y="15836"/>
                </a:lnTo>
                <a:lnTo>
                  <a:pt x="20396" y="4571"/>
                </a:lnTo>
                <a:lnTo>
                  <a:pt x="15836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54" name="object 98"/>
          <p:cNvSpPr/>
          <p:nvPr/>
        </p:nvSpPr>
        <p:spPr>
          <a:xfrm>
            <a:off x="4919097" y="3993746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5836" y="0"/>
                </a:moveTo>
                <a:lnTo>
                  <a:pt x="4584" y="0"/>
                </a:lnTo>
                <a:lnTo>
                  <a:pt x="0" y="4559"/>
                </a:lnTo>
                <a:lnTo>
                  <a:pt x="0" y="15862"/>
                </a:lnTo>
                <a:lnTo>
                  <a:pt x="4584" y="20396"/>
                </a:lnTo>
                <a:lnTo>
                  <a:pt x="15836" y="20396"/>
                </a:lnTo>
                <a:lnTo>
                  <a:pt x="20396" y="15862"/>
                </a:lnTo>
                <a:lnTo>
                  <a:pt x="20396" y="4559"/>
                </a:lnTo>
                <a:lnTo>
                  <a:pt x="15836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55" name="object 99"/>
          <p:cNvSpPr/>
          <p:nvPr/>
        </p:nvSpPr>
        <p:spPr>
          <a:xfrm>
            <a:off x="4919097" y="4025818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5836" y="0"/>
                </a:moveTo>
                <a:lnTo>
                  <a:pt x="4584" y="0"/>
                </a:lnTo>
                <a:lnTo>
                  <a:pt x="0" y="4584"/>
                </a:lnTo>
                <a:lnTo>
                  <a:pt x="0" y="15849"/>
                </a:lnTo>
                <a:lnTo>
                  <a:pt x="4584" y="20408"/>
                </a:lnTo>
                <a:lnTo>
                  <a:pt x="15836" y="20408"/>
                </a:lnTo>
                <a:lnTo>
                  <a:pt x="20396" y="15849"/>
                </a:lnTo>
                <a:lnTo>
                  <a:pt x="20396" y="4584"/>
                </a:lnTo>
                <a:lnTo>
                  <a:pt x="15836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56" name="object 100"/>
          <p:cNvSpPr/>
          <p:nvPr/>
        </p:nvSpPr>
        <p:spPr>
          <a:xfrm>
            <a:off x="4919097" y="4057986"/>
            <a:ext cx="24554" cy="18033"/>
          </a:xfrm>
          <a:custGeom>
            <a:avLst/>
            <a:gdLst/>
            <a:ahLst/>
            <a:cxnLst/>
            <a:rect l="l" t="t" r="r" b="b"/>
            <a:pathLst>
              <a:path w="20954" h="20320">
                <a:moveTo>
                  <a:pt x="15836" y="0"/>
                </a:moveTo>
                <a:lnTo>
                  <a:pt x="4584" y="0"/>
                </a:lnTo>
                <a:lnTo>
                  <a:pt x="0" y="4533"/>
                </a:lnTo>
                <a:lnTo>
                  <a:pt x="0" y="15773"/>
                </a:lnTo>
                <a:lnTo>
                  <a:pt x="4584" y="20307"/>
                </a:lnTo>
                <a:lnTo>
                  <a:pt x="15836" y="20307"/>
                </a:lnTo>
                <a:lnTo>
                  <a:pt x="20396" y="15773"/>
                </a:lnTo>
                <a:lnTo>
                  <a:pt x="20396" y="4533"/>
                </a:lnTo>
                <a:lnTo>
                  <a:pt x="15836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57" name="object 101"/>
          <p:cNvSpPr/>
          <p:nvPr/>
        </p:nvSpPr>
        <p:spPr>
          <a:xfrm>
            <a:off x="4919097" y="4090030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5836" y="0"/>
                </a:moveTo>
                <a:lnTo>
                  <a:pt x="4584" y="0"/>
                </a:lnTo>
                <a:lnTo>
                  <a:pt x="0" y="4571"/>
                </a:lnTo>
                <a:lnTo>
                  <a:pt x="0" y="15824"/>
                </a:lnTo>
                <a:lnTo>
                  <a:pt x="4584" y="20396"/>
                </a:lnTo>
                <a:lnTo>
                  <a:pt x="15836" y="20396"/>
                </a:lnTo>
                <a:lnTo>
                  <a:pt x="20396" y="15824"/>
                </a:lnTo>
                <a:lnTo>
                  <a:pt x="20396" y="4571"/>
                </a:lnTo>
                <a:lnTo>
                  <a:pt x="15836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58" name="object 102"/>
          <p:cNvSpPr/>
          <p:nvPr/>
        </p:nvSpPr>
        <p:spPr>
          <a:xfrm>
            <a:off x="4919097" y="4122112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5836" y="0"/>
                </a:moveTo>
                <a:lnTo>
                  <a:pt x="4584" y="0"/>
                </a:lnTo>
                <a:lnTo>
                  <a:pt x="0" y="4571"/>
                </a:lnTo>
                <a:lnTo>
                  <a:pt x="0" y="15836"/>
                </a:lnTo>
                <a:lnTo>
                  <a:pt x="4584" y="20370"/>
                </a:lnTo>
                <a:lnTo>
                  <a:pt x="15836" y="20370"/>
                </a:lnTo>
                <a:lnTo>
                  <a:pt x="20396" y="15836"/>
                </a:lnTo>
                <a:lnTo>
                  <a:pt x="20396" y="4571"/>
                </a:lnTo>
                <a:lnTo>
                  <a:pt x="15836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59" name="object 103"/>
          <p:cNvSpPr/>
          <p:nvPr/>
        </p:nvSpPr>
        <p:spPr>
          <a:xfrm>
            <a:off x="4919097" y="4154235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5836" y="0"/>
                </a:moveTo>
                <a:lnTo>
                  <a:pt x="4584" y="0"/>
                </a:lnTo>
                <a:lnTo>
                  <a:pt x="0" y="4571"/>
                </a:lnTo>
                <a:lnTo>
                  <a:pt x="0" y="15824"/>
                </a:lnTo>
                <a:lnTo>
                  <a:pt x="4584" y="20358"/>
                </a:lnTo>
                <a:lnTo>
                  <a:pt x="15836" y="20358"/>
                </a:lnTo>
                <a:lnTo>
                  <a:pt x="20396" y="15824"/>
                </a:lnTo>
                <a:lnTo>
                  <a:pt x="20396" y="4571"/>
                </a:lnTo>
                <a:lnTo>
                  <a:pt x="15836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60" name="object 104"/>
          <p:cNvSpPr/>
          <p:nvPr/>
        </p:nvSpPr>
        <p:spPr>
          <a:xfrm>
            <a:off x="4919097" y="4186324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5836" y="0"/>
                </a:moveTo>
                <a:lnTo>
                  <a:pt x="4584" y="0"/>
                </a:lnTo>
                <a:lnTo>
                  <a:pt x="0" y="4559"/>
                </a:lnTo>
                <a:lnTo>
                  <a:pt x="0" y="15811"/>
                </a:lnTo>
                <a:lnTo>
                  <a:pt x="4584" y="20345"/>
                </a:lnTo>
                <a:lnTo>
                  <a:pt x="15836" y="20345"/>
                </a:lnTo>
                <a:lnTo>
                  <a:pt x="20396" y="15811"/>
                </a:lnTo>
                <a:lnTo>
                  <a:pt x="20396" y="4559"/>
                </a:lnTo>
                <a:lnTo>
                  <a:pt x="15836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61" name="object 105"/>
          <p:cNvSpPr/>
          <p:nvPr/>
        </p:nvSpPr>
        <p:spPr>
          <a:xfrm>
            <a:off x="4876744" y="3576587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5862" y="0"/>
                </a:moveTo>
                <a:lnTo>
                  <a:pt x="4571" y="0"/>
                </a:lnTo>
                <a:lnTo>
                  <a:pt x="0" y="4559"/>
                </a:lnTo>
                <a:lnTo>
                  <a:pt x="0" y="15811"/>
                </a:lnTo>
                <a:lnTo>
                  <a:pt x="4571" y="20396"/>
                </a:lnTo>
                <a:lnTo>
                  <a:pt x="15862" y="20396"/>
                </a:lnTo>
                <a:lnTo>
                  <a:pt x="20396" y="15811"/>
                </a:lnTo>
                <a:lnTo>
                  <a:pt x="20396" y="4559"/>
                </a:lnTo>
                <a:lnTo>
                  <a:pt x="15862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62" name="object 106"/>
          <p:cNvSpPr/>
          <p:nvPr/>
        </p:nvSpPr>
        <p:spPr>
          <a:xfrm>
            <a:off x="4876744" y="3608667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5862" y="0"/>
                </a:moveTo>
                <a:lnTo>
                  <a:pt x="4571" y="0"/>
                </a:lnTo>
                <a:lnTo>
                  <a:pt x="0" y="4597"/>
                </a:lnTo>
                <a:lnTo>
                  <a:pt x="0" y="15862"/>
                </a:lnTo>
                <a:lnTo>
                  <a:pt x="4571" y="20396"/>
                </a:lnTo>
                <a:lnTo>
                  <a:pt x="15862" y="20396"/>
                </a:lnTo>
                <a:lnTo>
                  <a:pt x="20396" y="15862"/>
                </a:lnTo>
                <a:lnTo>
                  <a:pt x="20396" y="4597"/>
                </a:lnTo>
                <a:lnTo>
                  <a:pt x="15862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63" name="object 107"/>
          <p:cNvSpPr/>
          <p:nvPr/>
        </p:nvSpPr>
        <p:spPr>
          <a:xfrm>
            <a:off x="4876744" y="3640767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5862" y="0"/>
                </a:moveTo>
                <a:lnTo>
                  <a:pt x="4571" y="0"/>
                </a:lnTo>
                <a:lnTo>
                  <a:pt x="0" y="4546"/>
                </a:lnTo>
                <a:lnTo>
                  <a:pt x="0" y="15836"/>
                </a:lnTo>
                <a:lnTo>
                  <a:pt x="4571" y="20370"/>
                </a:lnTo>
                <a:lnTo>
                  <a:pt x="15862" y="20370"/>
                </a:lnTo>
                <a:lnTo>
                  <a:pt x="20396" y="15836"/>
                </a:lnTo>
                <a:lnTo>
                  <a:pt x="20396" y="4546"/>
                </a:lnTo>
                <a:lnTo>
                  <a:pt x="15862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64" name="object 108"/>
          <p:cNvSpPr/>
          <p:nvPr/>
        </p:nvSpPr>
        <p:spPr>
          <a:xfrm>
            <a:off x="4876744" y="3672861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5862" y="0"/>
                </a:moveTo>
                <a:lnTo>
                  <a:pt x="4571" y="0"/>
                </a:lnTo>
                <a:lnTo>
                  <a:pt x="0" y="4571"/>
                </a:lnTo>
                <a:lnTo>
                  <a:pt x="0" y="15824"/>
                </a:lnTo>
                <a:lnTo>
                  <a:pt x="4571" y="20370"/>
                </a:lnTo>
                <a:lnTo>
                  <a:pt x="15862" y="20370"/>
                </a:lnTo>
                <a:lnTo>
                  <a:pt x="20396" y="15824"/>
                </a:lnTo>
                <a:lnTo>
                  <a:pt x="20396" y="4571"/>
                </a:lnTo>
                <a:lnTo>
                  <a:pt x="15862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65" name="object 109"/>
          <p:cNvSpPr/>
          <p:nvPr/>
        </p:nvSpPr>
        <p:spPr>
          <a:xfrm>
            <a:off x="4876744" y="3704940"/>
            <a:ext cx="24554" cy="18597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5862" y="0"/>
                </a:moveTo>
                <a:lnTo>
                  <a:pt x="4571" y="0"/>
                </a:lnTo>
                <a:lnTo>
                  <a:pt x="0" y="4533"/>
                </a:lnTo>
                <a:lnTo>
                  <a:pt x="0" y="15798"/>
                </a:lnTo>
                <a:lnTo>
                  <a:pt x="4571" y="20370"/>
                </a:lnTo>
                <a:lnTo>
                  <a:pt x="15862" y="20370"/>
                </a:lnTo>
                <a:lnTo>
                  <a:pt x="20396" y="15798"/>
                </a:lnTo>
                <a:lnTo>
                  <a:pt x="20396" y="4533"/>
                </a:lnTo>
                <a:lnTo>
                  <a:pt x="15862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66" name="object 115"/>
          <p:cNvSpPr/>
          <p:nvPr/>
        </p:nvSpPr>
        <p:spPr>
          <a:xfrm>
            <a:off x="2543275" y="1447116"/>
            <a:ext cx="143468" cy="1096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67" name="object 116"/>
          <p:cNvSpPr/>
          <p:nvPr/>
        </p:nvSpPr>
        <p:spPr>
          <a:xfrm>
            <a:off x="5565643" y="3463063"/>
            <a:ext cx="770097" cy="654643"/>
          </a:xfrm>
          <a:custGeom>
            <a:avLst/>
            <a:gdLst/>
            <a:ahLst/>
            <a:cxnLst/>
            <a:rect l="l" t="t" r="r" b="b"/>
            <a:pathLst>
              <a:path w="657225" h="2534920">
                <a:moveTo>
                  <a:pt x="0" y="2534831"/>
                </a:moveTo>
                <a:lnTo>
                  <a:pt x="0" y="152400"/>
                </a:lnTo>
                <a:lnTo>
                  <a:pt x="2381" y="64293"/>
                </a:lnTo>
                <a:lnTo>
                  <a:pt x="19050" y="19050"/>
                </a:lnTo>
                <a:lnTo>
                  <a:pt x="64293" y="2381"/>
                </a:lnTo>
                <a:lnTo>
                  <a:pt x="152400" y="0"/>
                </a:lnTo>
                <a:lnTo>
                  <a:pt x="657005" y="0"/>
                </a:lnTo>
              </a:path>
            </a:pathLst>
          </a:custGeom>
          <a:ln w="6350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68" name="object 117"/>
          <p:cNvSpPr/>
          <p:nvPr/>
        </p:nvSpPr>
        <p:spPr>
          <a:xfrm>
            <a:off x="5597279" y="4277372"/>
            <a:ext cx="0" cy="775435"/>
          </a:xfrm>
          <a:custGeom>
            <a:avLst/>
            <a:gdLst/>
            <a:ahLst/>
            <a:cxnLst/>
            <a:rect l="l" t="t" r="r" b="b"/>
            <a:pathLst>
              <a:path h="873760">
                <a:moveTo>
                  <a:pt x="0" y="0"/>
                </a:moveTo>
                <a:lnTo>
                  <a:pt x="0" y="873379"/>
                </a:lnTo>
              </a:path>
            </a:pathLst>
          </a:custGeom>
          <a:ln w="6350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69" name="object 118"/>
          <p:cNvSpPr/>
          <p:nvPr/>
        </p:nvSpPr>
        <p:spPr>
          <a:xfrm>
            <a:off x="284040" y="1628176"/>
            <a:ext cx="5016419" cy="2500256"/>
          </a:xfrm>
          <a:custGeom>
            <a:avLst/>
            <a:gdLst/>
            <a:ahLst/>
            <a:cxnLst/>
            <a:rect l="l" t="t" r="r" b="b"/>
            <a:pathLst>
              <a:path w="4281170" h="2004060">
                <a:moveTo>
                  <a:pt x="4281004" y="2003653"/>
                </a:moveTo>
                <a:lnTo>
                  <a:pt x="4281004" y="152399"/>
                </a:lnTo>
                <a:lnTo>
                  <a:pt x="4278623" y="64293"/>
                </a:lnTo>
                <a:lnTo>
                  <a:pt x="4261954" y="19049"/>
                </a:lnTo>
                <a:lnTo>
                  <a:pt x="4216711" y="2381"/>
                </a:lnTo>
                <a:lnTo>
                  <a:pt x="4128604" y="0"/>
                </a:lnTo>
                <a:lnTo>
                  <a:pt x="0" y="0"/>
                </a:lnTo>
              </a:path>
            </a:pathLst>
          </a:custGeom>
          <a:ln w="6350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70" name="object 119"/>
          <p:cNvSpPr/>
          <p:nvPr/>
        </p:nvSpPr>
        <p:spPr>
          <a:xfrm>
            <a:off x="324446" y="4249432"/>
            <a:ext cx="5119270" cy="1210670"/>
          </a:xfrm>
          <a:custGeom>
            <a:avLst/>
            <a:gdLst/>
            <a:ahLst/>
            <a:cxnLst/>
            <a:rect l="l" t="t" r="r" b="b"/>
            <a:pathLst>
              <a:path w="4365625" h="1549400">
                <a:moveTo>
                  <a:pt x="4365002" y="0"/>
                </a:moveTo>
                <a:lnTo>
                  <a:pt x="4365002" y="1396453"/>
                </a:lnTo>
                <a:lnTo>
                  <a:pt x="4362621" y="1484560"/>
                </a:lnTo>
                <a:lnTo>
                  <a:pt x="4345952" y="1529803"/>
                </a:lnTo>
                <a:lnTo>
                  <a:pt x="4300708" y="1546472"/>
                </a:lnTo>
                <a:lnTo>
                  <a:pt x="4212602" y="1548853"/>
                </a:lnTo>
                <a:lnTo>
                  <a:pt x="0" y="1548853"/>
                </a:lnTo>
              </a:path>
            </a:pathLst>
          </a:custGeom>
          <a:ln w="6349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71" name="object 120"/>
          <p:cNvSpPr/>
          <p:nvPr/>
        </p:nvSpPr>
        <p:spPr>
          <a:xfrm>
            <a:off x="341329" y="2410359"/>
            <a:ext cx="4235905" cy="1253878"/>
          </a:xfrm>
          <a:custGeom>
            <a:avLst/>
            <a:gdLst/>
            <a:ahLst/>
            <a:cxnLst/>
            <a:rect l="l" t="t" r="r" b="b"/>
            <a:pathLst>
              <a:path w="3615054" h="1162050">
                <a:moveTo>
                  <a:pt x="3614534" y="1161427"/>
                </a:moveTo>
                <a:lnTo>
                  <a:pt x="3614534" y="152400"/>
                </a:lnTo>
                <a:lnTo>
                  <a:pt x="3612153" y="64293"/>
                </a:lnTo>
                <a:lnTo>
                  <a:pt x="3595484" y="19050"/>
                </a:lnTo>
                <a:lnTo>
                  <a:pt x="3550240" y="2381"/>
                </a:lnTo>
                <a:lnTo>
                  <a:pt x="3462134" y="0"/>
                </a:lnTo>
                <a:lnTo>
                  <a:pt x="0" y="0"/>
                </a:lnTo>
              </a:path>
            </a:pathLst>
          </a:custGeom>
          <a:ln w="6350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72" name="object 121"/>
          <p:cNvSpPr/>
          <p:nvPr/>
        </p:nvSpPr>
        <p:spPr>
          <a:xfrm>
            <a:off x="416164" y="4045594"/>
            <a:ext cx="4952431" cy="1007213"/>
          </a:xfrm>
          <a:custGeom>
            <a:avLst/>
            <a:gdLst/>
            <a:ahLst/>
            <a:cxnLst/>
            <a:rect l="l" t="t" r="r" b="b"/>
            <a:pathLst>
              <a:path w="4226560" h="1041400">
                <a:moveTo>
                  <a:pt x="4226394" y="0"/>
                </a:moveTo>
                <a:lnTo>
                  <a:pt x="4226394" y="888847"/>
                </a:lnTo>
                <a:lnTo>
                  <a:pt x="4224013" y="976953"/>
                </a:lnTo>
                <a:lnTo>
                  <a:pt x="4207344" y="1022197"/>
                </a:lnTo>
                <a:lnTo>
                  <a:pt x="4162101" y="1038866"/>
                </a:lnTo>
                <a:lnTo>
                  <a:pt x="4073994" y="1041247"/>
                </a:lnTo>
                <a:lnTo>
                  <a:pt x="0" y="1041247"/>
                </a:lnTo>
              </a:path>
            </a:pathLst>
          </a:custGeom>
          <a:ln w="6350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73" name="object 122"/>
          <p:cNvSpPr/>
          <p:nvPr/>
        </p:nvSpPr>
        <p:spPr>
          <a:xfrm>
            <a:off x="349757" y="4085677"/>
            <a:ext cx="4193495" cy="503640"/>
          </a:xfrm>
          <a:custGeom>
            <a:avLst/>
            <a:gdLst/>
            <a:ahLst/>
            <a:cxnLst/>
            <a:rect l="l" t="t" r="r" b="b"/>
            <a:pathLst>
              <a:path w="3578860" h="668654">
                <a:moveTo>
                  <a:pt x="3578402" y="0"/>
                </a:moveTo>
                <a:lnTo>
                  <a:pt x="3578402" y="516255"/>
                </a:lnTo>
                <a:lnTo>
                  <a:pt x="3576021" y="604361"/>
                </a:lnTo>
                <a:lnTo>
                  <a:pt x="3559352" y="649604"/>
                </a:lnTo>
                <a:lnTo>
                  <a:pt x="3514109" y="666273"/>
                </a:lnTo>
                <a:lnTo>
                  <a:pt x="3426002" y="668655"/>
                </a:lnTo>
                <a:lnTo>
                  <a:pt x="0" y="668655"/>
                </a:lnTo>
              </a:path>
            </a:pathLst>
          </a:custGeom>
          <a:ln w="6349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74" name="object 123"/>
          <p:cNvSpPr/>
          <p:nvPr/>
        </p:nvSpPr>
        <p:spPr>
          <a:xfrm>
            <a:off x="334991" y="3532582"/>
            <a:ext cx="3456259" cy="181657"/>
          </a:xfrm>
          <a:custGeom>
            <a:avLst/>
            <a:gdLst/>
            <a:ahLst/>
            <a:cxnLst/>
            <a:rect l="l" t="t" r="r" b="b"/>
            <a:pathLst>
              <a:path w="2637154" h="294005">
                <a:moveTo>
                  <a:pt x="2637002" y="0"/>
                </a:moveTo>
                <a:lnTo>
                  <a:pt x="2637002" y="146913"/>
                </a:lnTo>
                <a:lnTo>
                  <a:pt x="2634621" y="231848"/>
                </a:lnTo>
                <a:lnTo>
                  <a:pt x="2617952" y="275463"/>
                </a:lnTo>
                <a:lnTo>
                  <a:pt x="2572708" y="291531"/>
                </a:lnTo>
                <a:lnTo>
                  <a:pt x="2484602" y="293827"/>
                </a:lnTo>
                <a:lnTo>
                  <a:pt x="0" y="293827"/>
                </a:lnTo>
              </a:path>
            </a:pathLst>
          </a:custGeom>
          <a:ln w="6350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75" name="object 135"/>
          <p:cNvSpPr/>
          <p:nvPr/>
        </p:nvSpPr>
        <p:spPr>
          <a:xfrm>
            <a:off x="2181811" y="2836674"/>
            <a:ext cx="46875" cy="92985"/>
          </a:xfrm>
          <a:custGeom>
            <a:avLst/>
            <a:gdLst/>
            <a:ahLst/>
            <a:cxnLst/>
            <a:rect l="l" t="t" r="r" b="b"/>
            <a:pathLst>
              <a:path w="40005" h="104775">
                <a:moveTo>
                  <a:pt x="0" y="104330"/>
                </a:moveTo>
                <a:lnTo>
                  <a:pt x="39776" y="104330"/>
                </a:lnTo>
                <a:lnTo>
                  <a:pt x="39776" y="0"/>
                </a:lnTo>
                <a:lnTo>
                  <a:pt x="0" y="0"/>
                </a:lnTo>
                <a:lnTo>
                  <a:pt x="0" y="1043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76" name="object 136"/>
          <p:cNvSpPr/>
          <p:nvPr/>
        </p:nvSpPr>
        <p:spPr>
          <a:xfrm>
            <a:off x="2972429" y="2699812"/>
            <a:ext cx="221728" cy="130742"/>
          </a:xfrm>
          <a:custGeom>
            <a:avLst/>
            <a:gdLst/>
            <a:ahLst/>
            <a:cxnLst/>
            <a:rect l="l" t="t" r="r" b="b"/>
            <a:pathLst>
              <a:path w="189230" h="147319">
                <a:moveTo>
                  <a:pt x="0" y="147218"/>
                </a:moveTo>
                <a:lnTo>
                  <a:pt x="189001" y="147218"/>
                </a:lnTo>
                <a:lnTo>
                  <a:pt x="189001" y="0"/>
                </a:lnTo>
                <a:lnTo>
                  <a:pt x="0" y="0"/>
                </a:lnTo>
                <a:lnTo>
                  <a:pt x="0" y="1472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77" name="object 143"/>
          <p:cNvSpPr/>
          <p:nvPr/>
        </p:nvSpPr>
        <p:spPr>
          <a:xfrm>
            <a:off x="2290106" y="4321660"/>
            <a:ext cx="378113" cy="235967"/>
          </a:xfrm>
          <a:prstGeom prst="rect">
            <a:avLst/>
          </a:prstGeom>
          <a:blipFill dpi="0"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78" name="object 144"/>
          <p:cNvSpPr/>
          <p:nvPr/>
        </p:nvSpPr>
        <p:spPr>
          <a:xfrm>
            <a:off x="370348" y="4261305"/>
            <a:ext cx="434141" cy="2555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79" name="object 148"/>
          <p:cNvSpPr txBox="1"/>
          <p:nvPr/>
        </p:nvSpPr>
        <p:spPr>
          <a:xfrm>
            <a:off x="879715" y="4228862"/>
            <a:ext cx="2606262" cy="25776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937260" rtl="0">
              <a:spcBef>
                <a:spcPts val="90"/>
              </a:spcBef>
            </a:pPr>
            <a:r>
              <a:rPr lang="ru-RU" sz="800" b="1" spc="-5" dirty="0">
                <a:solidFill>
                  <a:srgbClr val="6D6E71"/>
                </a:solidFill>
                <a:latin typeface="+mj-lt"/>
                <a:cs typeface="PT Sans"/>
              </a:rPr>
              <a:t>Партнерство с Министерством инвестиций</a:t>
            </a:r>
            <a:r>
              <a:rPr lang="ru-RU" sz="800" b="1" spc="-90" dirty="0">
                <a:solidFill>
                  <a:srgbClr val="6D6E71"/>
                </a:solidFill>
                <a:latin typeface="+mj-lt"/>
                <a:cs typeface="PT Sans"/>
              </a:rPr>
              <a:t> </a:t>
            </a:r>
            <a:r>
              <a:rPr lang="ru-RU" sz="800" b="1" spc="-5" dirty="0">
                <a:solidFill>
                  <a:srgbClr val="6D6E71"/>
                </a:solidFill>
                <a:latin typeface="+mj-lt"/>
                <a:cs typeface="PT Sans"/>
              </a:rPr>
              <a:t>Египта</a:t>
            </a:r>
            <a:endParaRPr sz="800" dirty="0">
              <a:solidFill>
                <a:prstClr val="black"/>
              </a:solidFill>
              <a:latin typeface="+mj-lt"/>
              <a:cs typeface="PT Sans"/>
            </a:endParaRPr>
          </a:p>
        </p:txBody>
      </p:sp>
      <p:sp>
        <p:nvSpPr>
          <p:cNvPr id="180" name="object 149"/>
          <p:cNvSpPr/>
          <p:nvPr/>
        </p:nvSpPr>
        <p:spPr>
          <a:xfrm>
            <a:off x="2543274" y="5214587"/>
            <a:ext cx="798069" cy="16640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81" name="object 150"/>
          <p:cNvSpPr/>
          <p:nvPr/>
        </p:nvSpPr>
        <p:spPr>
          <a:xfrm>
            <a:off x="373340" y="5167171"/>
            <a:ext cx="428159" cy="18371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82" name="object 151"/>
          <p:cNvSpPr/>
          <p:nvPr/>
        </p:nvSpPr>
        <p:spPr>
          <a:xfrm>
            <a:off x="5541884" y="4197015"/>
            <a:ext cx="121282" cy="91858"/>
          </a:xfrm>
          <a:custGeom>
            <a:avLst/>
            <a:gdLst/>
            <a:ahLst/>
            <a:cxnLst/>
            <a:rect l="l" t="t" r="r" b="b"/>
            <a:pathLst>
              <a:path w="103504" h="103504">
                <a:moveTo>
                  <a:pt x="51727" y="0"/>
                </a:moveTo>
                <a:lnTo>
                  <a:pt x="31611" y="4071"/>
                </a:lnTo>
                <a:lnTo>
                  <a:pt x="15166" y="15166"/>
                </a:lnTo>
                <a:lnTo>
                  <a:pt x="4071" y="31611"/>
                </a:lnTo>
                <a:lnTo>
                  <a:pt x="0" y="51727"/>
                </a:lnTo>
                <a:lnTo>
                  <a:pt x="4071" y="71843"/>
                </a:lnTo>
                <a:lnTo>
                  <a:pt x="15166" y="88287"/>
                </a:lnTo>
                <a:lnTo>
                  <a:pt x="31611" y="99383"/>
                </a:lnTo>
                <a:lnTo>
                  <a:pt x="51727" y="103454"/>
                </a:lnTo>
                <a:lnTo>
                  <a:pt x="71837" y="99383"/>
                </a:lnTo>
                <a:lnTo>
                  <a:pt x="88282" y="88287"/>
                </a:lnTo>
                <a:lnTo>
                  <a:pt x="99381" y="71843"/>
                </a:lnTo>
                <a:lnTo>
                  <a:pt x="103454" y="51727"/>
                </a:lnTo>
                <a:lnTo>
                  <a:pt x="99381" y="31611"/>
                </a:lnTo>
                <a:lnTo>
                  <a:pt x="88282" y="15166"/>
                </a:lnTo>
                <a:lnTo>
                  <a:pt x="71837" y="4071"/>
                </a:lnTo>
                <a:lnTo>
                  <a:pt x="51727" y="0"/>
                </a:lnTo>
                <a:close/>
              </a:path>
            </a:pathLst>
          </a:custGeom>
          <a:solidFill>
            <a:srgbClr val="4C83C3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83" name="object 152"/>
          <p:cNvSpPr/>
          <p:nvPr/>
        </p:nvSpPr>
        <p:spPr>
          <a:xfrm>
            <a:off x="5541884" y="4197015"/>
            <a:ext cx="121282" cy="91858"/>
          </a:xfrm>
          <a:custGeom>
            <a:avLst/>
            <a:gdLst/>
            <a:ahLst/>
            <a:cxnLst/>
            <a:rect l="l" t="t" r="r" b="b"/>
            <a:pathLst>
              <a:path w="103504" h="103504">
                <a:moveTo>
                  <a:pt x="0" y="51727"/>
                </a:moveTo>
                <a:lnTo>
                  <a:pt x="4071" y="71843"/>
                </a:lnTo>
                <a:lnTo>
                  <a:pt x="15166" y="88287"/>
                </a:lnTo>
                <a:lnTo>
                  <a:pt x="31611" y="99383"/>
                </a:lnTo>
                <a:lnTo>
                  <a:pt x="51727" y="103454"/>
                </a:lnTo>
                <a:lnTo>
                  <a:pt x="71837" y="99383"/>
                </a:lnTo>
                <a:lnTo>
                  <a:pt x="88282" y="88287"/>
                </a:lnTo>
                <a:lnTo>
                  <a:pt x="99381" y="71843"/>
                </a:lnTo>
                <a:lnTo>
                  <a:pt x="103454" y="51727"/>
                </a:lnTo>
                <a:lnTo>
                  <a:pt x="99381" y="31611"/>
                </a:lnTo>
                <a:lnTo>
                  <a:pt x="88282" y="15166"/>
                </a:lnTo>
                <a:lnTo>
                  <a:pt x="71837" y="4071"/>
                </a:lnTo>
                <a:lnTo>
                  <a:pt x="51727" y="0"/>
                </a:lnTo>
                <a:lnTo>
                  <a:pt x="31611" y="4071"/>
                </a:lnTo>
                <a:lnTo>
                  <a:pt x="15166" y="15166"/>
                </a:lnTo>
                <a:lnTo>
                  <a:pt x="4071" y="31611"/>
                </a:lnTo>
                <a:lnTo>
                  <a:pt x="0" y="51727"/>
                </a:lnTo>
                <a:close/>
              </a:path>
            </a:pathLst>
          </a:custGeom>
          <a:ln w="2143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84" name="object 153"/>
          <p:cNvSpPr/>
          <p:nvPr/>
        </p:nvSpPr>
        <p:spPr>
          <a:xfrm>
            <a:off x="5512297" y="4096480"/>
            <a:ext cx="121282" cy="91858"/>
          </a:xfrm>
          <a:custGeom>
            <a:avLst/>
            <a:gdLst/>
            <a:ahLst/>
            <a:cxnLst/>
            <a:rect l="l" t="t" r="r" b="b"/>
            <a:pathLst>
              <a:path w="103504" h="103504">
                <a:moveTo>
                  <a:pt x="51727" y="0"/>
                </a:moveTo>
                <a:lnTo>
                  <a:pt x="31611" y="4071"/>
                </a:lnTo>
                <a:lnTo>
                  <a:pt x="15166" y="15166"/>
                </a:lnTo>
                <a:lnTo>
                  <a:pt x="4071" y="31611"/>
                </a:lnTo>
                <a:lnTo>
                  <a:pt x="0" y="51727"/>
                </a:lnTo>
                <a:lnTo>
                  <a:pt x="4071" y="71843"/>
                </a:lnTo>
                <a:lnTo>
                  <a:pt x="15166" y="88287"/>
                </a:lnTo>
                <a:lnTo>
                  <a:pt x="31611" y="99383"/>
                </a:lnTo>
                <a:lnTo>
                  <a:pt x="51727" y="103454"/>
                </a:lnTo>
                <a:lnTo>
                  <a:pt x="71837" y="99383"/>
                </a:lnTo>
                <a:lnTo>
                  <a:pt x="88282" y="88287"/>
                </a:lnTo>
                <a:lnTo>
                  <a:pt x="99381" y="71843"/>
                </a:lnTo>
                <a:lnTo>
                  <a:pt x="103454" y="51727"/>
                </a:lnTo>
                <a:lnTo>
                  <a:pt x="99381" y="31611"/>
                </a:lnTo>
                <a:lnTo>
                  <a:pt x="88282" y="15166"/>
                </a:lnTo>
                <a:lnTo>
                  <a:pt x="71837" y="4071"/>
                </a:lnTo>
                <a:lnTo>
                  <a:pt x="51727" y="0"/>
                </a:lnTo>
                <a:close/>
              </a:path>
            </a:pathLst>
          </a:custGeom>
          <a:solidFill>
            <a:srgbClr val="4C83C3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85" name="object 154"/>
          <p:cNvSpPr/>
          <p:nvPr/>
        </p:nvSpPr>
        <p:spPr>
          <a:xfrm>
            <a:off x="5512297" y="4096480"/>
            <a:ext cx="121282" cy="91858"/>
          </a:xfrm>
          <a:custGeom>
            <a:avLst/>
            <a:gdLst/>
            <a:ahLst/>
            <a:cxnLst/>
            <a:rect l="l" t="t" r="r" b="b"/>
            <a:pathLst>
              <a:path w="103504" h="103504">
                <a:moveTo>
                  <a:pt x="0" y="51727"/>
                </a:moveTo>
                <a:lnTo>
                  <a:pt x="4071" y="71843"/>
                </a:lnTo>
                <a:lnTo>
                  <a:pt x="15166" y="88287"/>
                </a:lnTo>
                <a:lnTo>
                  <a:pt x="31611" y="99383"/>
                </a:lnTo>
                <a:lnTo>
                  <a:pt x="51727" y="103454"/>
                </a:lnTo>
                <a:lnTo>
                  <a:pt x="71837" y="99383"/>
                </a:lnTo>
                <a:lnTo>
                  <a:pt x="88282" y="88287"/>
                </a:lnTo>
                <a:lnTo>
                  <a:pt x="99381" y="71843"/>
                </a:lnTo>
                <a:lnTo>
                  <a:pt x="103454" y="51727"/>
                </a:lnTo>
                <a:lnTo>
                  <a:pt x="99381" y="31611"/>
                </a:lnTo>
                <a:lnTo>
                  <a:pt x="88282" y="15166"/>
                </a:lnTo>
                <a:lnTo>
                  <a:pt x="71837" y="4071"/>
                </a:lnTo>
                <a:lnTo>
                  <a:pt x="51727" y="0"/>
                </a:lnTo>
                <a:lnTo>
                  <a:pt x="31611" y="4071"/>
                </a:lnTo>
                <a:lnTo>
                  <a:pt x="15166" y="15166"/>
                </a:lnTo>
                <a:lnTo>
                  <a:pt x="4071" y="31611"/>
                </a:lnTo>
                <a:lnTo>
                  <a:pt x="0" y="51727"/>
                </a:lnTo>
                <a:close/>
              </a:path>
            </a:pathLst>
          </a:custGeom>
          <a:ln w="2143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86" name="object 155"/>
          <p:cNvSpPr/>
          <p:nvPr/>
        </p:nvSpPr>
        <p:spPr>
          <a:xfrm>
            <a:off x="5236749" y="4157573"/>
            <a:ext cx="121282" cy="91858"/>
          </a:xfrm>
          <a:custGeom>
            <a:avLst/>
            <a:gdLst/>
            <a:ahLst/>
            <a:cxnLst/>
            <a:rect l="l" t="t" r="r" b="b"/>
            <a:pathLst>
              <a:path w="103504" h="103504">
                <a:moveTo>
                  <a:pt x="51727" y="0"/>
                </a:moveTo>
                <a:lnTo>
                  <a:pt x="31611" y="4071"/>
                </a:lnTo>
                <a:lnTo>
                  <a:pt x="15166" y="15166"/>
                </a:lnTo>
                <a:lnTo>
                  <a:pt x="4071" y="31611"/>
                </a:lnTo>
                <a:lnTo>
                  <a:pt x="0" y="51727"/>
                </a:lnTo>
                <a:lnTo>
                  <a:pt x="4071" y="71843"/>
                </a:lnTo>
                <a:lnTo>
                  <a:pt x="15166" y="88287"/>
                </a:lnTo>
                <a:lnTo>
                  <a:pt x="31611" y="99383"/>
                </a:lnTo>
                <a:lnTo>
                  <a:pt x="51727" y="103454"/>
                </a:lnTo>
                <a:lnTo>
                  <a:pt x="71837" y="99383"/>
                </a:lnTo>
                <a:lnTo>
                  <a:pt x="88282" y="88287"/>
                </a:lnTo>
                <a:lnTo>
                  <a:pt x="99381" y="71843"/>
                </a:lnTo>
                <a:lnTo>
                  <a:pt x="103454" y="51727"/>
                </a:lnTo>
                <a:lnTo>
                  <a:pt x="99381" y="31611"/>
                </a:lnTo>
                <a:lnTo>
                  <a:pt x="88282" y="15166"/>
                </a:lnTo>
                <a:lnTo>
                  <a:pt x="71837" y="4071"/>
                </a:lnTo>
                <a:lnTo>
                  <a:pt x="51727" y="0"/>
                </a:lnTo>
                <a:close/>
              </a:path>
            </a:pathLst>
          </a:custGeom>
          <a:solidFill>
            <a:srgbClr val="4C83C3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87" name="object 156"/>
          <p:cNvSpPr/>
          <p:nvPr/>
        </p:nvSpPr>
        <p:spPr>
          <a:xfrm>
            <a:off x="5236749" y="4157573"/>
            <a:ext cx="121282" cy="91858"/>
          </a:xfrm>
          <a:custGeom>
            <a:avLst/>
            <a:gdLst/>
            <a:ahLst/>
            <a:cxnLst/>
            <a:rect l="l" t="t" r="r" b="b"/>
            <a:pathLst>
              <a:path w="103504" h="103504">
                <a:moveTo>
                  <a:pt x="0" y="51727"/>
                </a:moveTo>
                <a:lnTo>
                  <a:pt x="4071" y="71843"/>
                </a:lnTo>
                <a:lnTo>
                  <a:pt x="15166" y="88287"/>
                </a:lnTo>
                <a:lnTo>
                  <a:pt x="31611" y="99383"/>
                </a:lnTo>
                <a:lnTo>
                  <a:pt x="51727" y="103454"/>
                </a:lnTo>
                <a:lnTo>
                  <a:pt x="71837" y="99383"/>
                </a:lnTo>
                <a:lnTo>
                  <a:pt x="88282" y="88287"/>
                </a:lnTo>
                <a:lnTo>
                  <a:pt x="99381" y="71843"/>
                </a:lnTo>
                <a:lnTo>
                  <a:pt x="103454" y="51727"/>
                </a:lnTo>
                <a:lnTo>
                  <a:pt x="99381" y="31611"/>
                </a:lnTo>
                <a:lnTo>
                  <a:pt x="88282" y="15166"/>
                </a:lnTo>
                <a:lnTo>
                  <a:pt x="71837" y="4071"/>
                </a:lnTo>
                <a:lnTo>
                  <a:pt x="51727" y="0"/>
                </a:lnTo>
                <a:lnTo>
                  <a:pt x="31611" y="4071"/>
                </a:lnTo>
                <a:lnTo>
                  <a:pt x="15166" y="15166"/>
                </a:lnTo>
                <a:lnTo>
                  <a:pt x="4071" y="31611"/>
                </a:lnTo>
                <a:lnTo>
                  <a:pt x="0" y="51727"/>
                </a:lnTo>
                <a:close/>
              </a:path>
            </a:pathLst>
          </a:custGeom>
          <a:ln w="2143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88" name="object 157"/>
          <p:cNvSpPr/>
          <p:nvPr/>
        </p:nvSpPr>
        <p:spPr>
          <a:xfrm>
            <a:off x="5383076" y="4150007"/>
            <a:ext cx="121282" cy="91858"/>
          </a:xfrm>
          <a:custGeom>
            <a:avLst/>
            <a:gdLst/>
            <a:ahLst/>
            <a:cxnLst/>
            <a:rect l="l" t="t" r="r" b="b"/>
            <a:pathLst>
              <a:path w="103504" h="103504">
                <a:moveTo>
                  <a:pt x="51727" y="0"/>
                </a:moveTo>
                <a:lnTo>
                  <a:pt x="31611" y="4071"/>
                </a:lnTo>
                <a:lnTo>
                  <a:pt x="15166" y="15166"/>
                </a:lnTo>
                <a:lnTo>
                  <a:pt x="4071" y="31611"/>
                </a:lnTo>
                <a:lnTo>
                  <a:pt x="0" y="51727"/>
                </a:lnTo>
                <a:lnTo>
                  <a:pt x="4071" y="71843"/>
                </a:lnTo>
                <a:lnTo>
                  <a:pt x="15166" y="88287"/>
                </a:lnTo>
                <a:lnTo>
                  <a:pt x="31611" y="99383"/>
                </a:lnTo>
                <a:lnTo>
                  <a:pt x="51727" y="103454"/>
                </a:lnTo>
                <a:lnTo>
                  <a:pt x="71837" y="99383"/>
                </a:lnTo>
                <a:lnTo>
                  <a:pt x="88282" y="88287"/>
                </a:lnTo>
                <a:lnTo>
                  <a:pt x="99381" y="71843"/>
                </a:lnTo>
                <a:lnTo>
                  <a:pt x="103454" y="51727"/>
                </a:lnTo>
                <a:lnTo>
                  <a:pt x="99381" y="31611"/>
                </a:lnTo>
                <a:lnTo>
                  <a:pt x="88282" y="15166"/>
                </a:lnTo>
                <a:lnTo>
                  <a:pt x="71837" y="4071"/>
                </a:lnTo>
                <a:lnTo>
                  <a:pt x="51727" y="0"/>
                </a:lnTo>
                <a:close/>
              </a:path>
            </a:pathLst>
          </a:custGeom>
          <a:solidFill>
            <a:srgbClr val="4C83C3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89" name="object 158"/>
          <p:cNvSpPr/>
          <p:nvPr/>
        </p:nvSpPr>
        <p:spPr>
          <a:xfrm>
            <a:off x="5383076" y="4150007"/>
            <a:ext cx="121282" cy="91858"/>
          </a:xfrm>
          <a:custGeom>
            <a:avLst/>
            <a:gdLst/>
            <a:ahLst/>
            <a:cxnLst/>
            <a:rect l="l" t="t" r="r" b="b"/>
            <a:pathLst>
              <a:path w="103504" h="103504">
                <a:moveTo>
                  <a:pt x="0" y="51727"/>
                </a:moveTo>
                <a:lnTo>
                  <a:pt x="4071" y="71843"/>
                </a:lnTo>
                <a:lnTo>
                  <a:pt x="15166" y="88287"/>
                </a:lnTo>
                <a:lnTo>
                  <a:pt x="31611" y="99383"/>
                </a:lnTo>
                <a:lnTo>
                  <a:pt x="51727" y="103454"/>
                </a:lnTo>
                <a:lnTo>
                  <a:pt x="71837" y="99383"/>
                </a:lnTo>
                <a:lnTo>
                  <a:pt x="88282" y="88287"/>
                </a:lnTo>
                <a:lnTo>
                  <a:pt x="99381" y="71843"/>
                </a:lnTo>
                <a:lnTo>
                  <a:pt x="103454" y="51727"/>
                </a:lnTo>
                <a:lnTo>
                  <a:pt x="99381" y="31611"/>
                </a:lnTo>
                <a:lnTo>
                  <a:pt x="88282" y="15166"/>
                </a:lnTo>
                <a:lnTo>
                  <a:pt x="71837" y="4071"/>
                </a:lnTo>
                <a:lnTo>
                  <a:pt x="51727" y="0"/>
                </a:lnTo>
                <a:lnTo>
                  <a:pt x="31611" y="4071"/>
                </a:lnTo>
                <a:lnTo>
                  <a:pt x="15166" y="15166"/>
                </a:lnTo>
                <a:lnTo>
                  <a:pt x="4071" y="31611"/>
                </a:lnTo>
                <a:lnTo>
                  <a:pt x="0" y="51727"/>
                </a:lnTo>
                <a:close/>
              </a:path>
            </a:pathLst>
          </a:custGeom>
          <a:ln w="2143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90" name="object 159"/>
          <p:cNvSpPr/>
          <p:nvPr/>
        </p:nvSpPr>
        <p:spPr>
          <a:xfrm>
            <a:off x="3364696" y="3254456"/>
            <a:ext cx="121282" cy="91858"/>
          </a:xfrm>
          <a:custGeom>
            <a:avLst/>
            <a:gdLst/>
            <a:ahLst/>
            <a:cxnLst/>
            <a:rect l="l" t="t" r="r" b="b"/>
            <a:pathLst>
              <a:path w="103504" h="103505">
                <a:moveTo>
                  <a:pt x="51714" y="0"/>
                </a:moveTo>
                <a:lnTo>
                  <a:pt x="31605" y="4071"/>
                </a:lnTo>
                <a:lnTo>
                  <a:pt x="15165" y="15166"/>
                </a:lnTo>
                <a:lnTo>
                  <a:pt x="4070" y="31611"/>
                </a:lnTo>
                <a:lnTo>
                  <a:pt x="0" y="51727"/>
                </a:lnTo>
                <a:lnTo>
                  <a:pt x="4070" y="71843"/>
                </a:lnTo>
                <a:lnTo>
                  <a:pt x="15165" y="88287"/>
                </a:lnTo>
                <a:lnTo>
                  <a:pt x="31605" y="99383"/>
                </a:lnTo>
                <a:lnTo>
                  <a:pt x="51714" y="103454"/>
                </a:lnTo>
                <a:lnTo>
                  <a:pt x="71832" y="99383"/>
                </a:lnTo>
                <a:lnTo>
                  <a:pt x="88280" y="88287"/>
                </a:lnTo>
                <a:lnTo>
                  <a:pt x="99381" y="71843"/>
                </a:lnTo>
                <a:lnTo>
                  <a:pt x="103454" y="51727"/>
                </a:lnTo>
                <a:lnTo>
                  <a:pt x="99381" y="31611"/>
                </a:lnTo>
                <a:lnTo>
                  <a:pt x="88280" y="15166"/>
                </a:lnTo>
                <a:lnTo>
                  <a:pt x="71832" y="4071"/>
                </a:lnTo>
                <a:lnTo>
                  <a:pt x="51714" y="0"/>
                </a:lnTo>
                <a:close/>
              </a:path>
            </a:pathLst>
          </a:custGeom>
          <a:solidFill>
            <a:srgbClr val="4C83C3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91" name="object 160"/>
          <p:cNvSpPr/>
          <p:nvPr/>
        </p:nvSpPr>
        <p:spPr>
          <a:xfrm>
            <a:off x="3364696" y="3254456"/>
            <a:ext cx="121282" cy="91858"/>
          </a:xfrm>
          <a:custGeom>
            <a:avLst/>
            <a:gdLst/>
            <a:ahLst/>
            <a:cxnLst/>
            <a:rect l="l" t="t" r="r" b="b"/>
            <a:pathLst>
              <a:path w="103504" h="103505">
                <a:moveTo>
                  <a:pt x="0" y="51727"/>
                </a:moveTo>
                <a:lnTo>
                  <a:pt x="4070" y="71843"/>
                </a:lnTo>
                <a:lnTo>
                  <a:pt x="15165" y="88287"/>
                </a:lnTo>
                <a:lnTo>
                  <a:pt x="31605" y="99383"/>
                </a:lnTo>
                <a:lnTo>
                  <a:pt x="51714" y="103454"/>
                </a:lnTo>
                <a:lnTo>
                  <a:pt x="71832" y="99383"/>
                </a:lnTo>
                <a:lnTo>
                  <a:pt x="88280" y="88287"/>
                </a:lnTo>
                <a:lnTo>
                  <a:pt x="99381" y="71843"/>
                </a:lnTo>
                <a:lnTo>
                  <a:pt x="103454" y="51727"/>
                </a:lnTo>
                <a:lnTo>
                  <a:pt x="99381" y="31611"/>
                </a:lnTo>
                <a:lnTo>
                  <a:pt x="88280" y="15166"/>
                </a:lnTo>
                <a:lnTo>
                  <a:pt x="71832" y="4071"/>
                </a:lnTo>
                <a:lnTo>
                  <a:pt x="51714" y="0"/>
                </a:lnTo>
                <a:lnTo>
                  <a:pt x="31605" y="4071"/>
                </a:lnTo>
                <a:lnTo>
                  <a:pt x="15165" y="15166"/>
                </a:lnTo>
                <a:lnTo>
                  <a:pt x="4070" y="31611"/>
                </a:lnTo>
                <a:lnTo>
                  <a:pt x="0" y="51727"/>
                </a:lnTo>
                <a:close/>
              </a:path>
            </a:pathLst>
          </a:custGeom>
          <a:ln w="2143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92" name="object 161"/>
          <p:cNvSpPr/>
          <p:nvPr/>
        </p:nvSpPr>
        <p:spPr>
          <a:xfrm>
            <a:off x="3733977" y="3444041"/>
            <a:ext cx="121282" cy="91858"/>
          </a:xfrm>
          <a:custGeom>
            <a:avLst/>
            <a:gdLst/>
            <a:ahLst/>
            <a:cxnLst/>
            <a:rect l="l" t="t" r="r" b="b"/>
            <a:pathLst>
              <a:path w="103504" h="103505">
                <a:moveTo>
                  <a:pt x="51714" y="0"/>
                </a:moveTo>
                <a:lnTo>
                  <a:pt x="31605" y="4071"/>
                </a:lnTo>
                <a:lnTo>
                  <a:pt x="15165" y="15166"/>
                </a:lnTo>
                <a:lnTo>
                  <a:pt x="4070" y="31611"/>
                </a:lnTo>
                <a:lnTo>
                  <a:pt x="0" y="51727"/>
                </a:lnTo>
                <a:lnTo>
                  <a:pt x="4070" y="71843"/>
                </a:lnTo>
                <a:lnTo>
                  <a:pt x="15165" y="88287"/>
                </a:lnTo>
                <a:lnTo>
                  <a:pt x="31605" y="99383"/>
                </a:lnTo>
                <a:lnTo>
                  <a:pt x="51714" y="103454"/>
                </a:lnTo>
                <a:lnTo>
                  <a:pt x="71825" y="99383"/>
                </a:lnTo>
                <a:lnTo>
                  <a:pt x="88269" y="88287"/>
                </a:lnTo>
                <a:lnTo>
                  <a:pt x="99368" y="71843"/>
                </a:lnTo>
                <a:lnTo>
                  <a:pt x="103441" y="51727"/>
                </a:lnTo>
                <a:lnTo>
                  <a:pt x="99368" y="31611"/>
                </a:lnTo>
                <a:lnTo>
                  <a:pt x="88269" y="15166"/>
                </a:lnTo>
                <a:lnTo>
                  <a:pt x="71825" y="4071"/>
                </a:lnTo>
                <a:lnTo>
                  <a:pt x="51714" y="0"/>
                </a:lnTo>
                <a:close/>
              </a:path>
            </a:pathLst>
          </a:custGeom>
          <a:solidFill>
            <a:srgbClr val="4C83C3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93" name="object 162"/>
          <p:cNvSpPr/>
          <p:nvPr/>
        </p:nvSpPr>
        <p:spPr>
          <a:xfrm>
            <a:off x="3733977" y="3444041"/>
            <a:ext cx="121282" cy="91858"/>
          </a:xfrm>
          <a:custGeom>
            <a:avLst/>
            <a:gdLst/>
            <a:ahLst/>
            <a:cxnLst/>
            <a:rect l="l" t="t" r="r" b="b"/>
            <a:pathLst>
              <a:path w="103504" h="103505">
                <a:moveTo>
                  <a:pt x="0" y="51727"/>
                </a:moveTo>
                <a:lnTo>
                  <a:pt x="4070" y="71843"/>
                </a:lnTo>
                <a:lnTo>
                  <a:pt x="15165" y="88287"/>
                </a:lnTo>
                <a:lnTo>
                  <a:pt x="31605" y="99383"/>
                </a:lnTo>
                <a:lnTo>
                  <a:pt x="51714" y="103454"/>
                </a:lnTo>
                <a:lnTo>
                  <a:pt x="71825" y="99383"/>
                </a:lnTo>
                <a:lnTo>
                  <a:pt x="88269" y="88287"/>
                </a:lnTo>
                <a:lnTo>
                  <a:pt x="99368" y="71843"/>
                </a:lnTo>
                <a:lnTo>
                  <a:pt x="103441" y="51727"/>
                </a:lnTo>
                <a:lnTo>
                  <a:pt x="99368" y="31611"/>
                </a:lnTo>
                <a:lnTo>
                  <a:pt x="88269" y="15166"/>
                </a:lnTo>
                <a:lnTo>
                  <a:pt x="71825" y="4071"/>
                </a:lnTo>
                <a:lnTo>
                  <a:pt x="51714" y="0"/>
                </a:lnTo>
                <a:lnTo>
                  <a:pt x="31605" y="4071"/>
                </a:lnTo>
                <a:lnTo>
                  <a:pt x="15165" y="15166"/>
                </a:lnTo>
                <a:lnTo>
                  <a:pt x="4070" y="31611"/>
                </a:lnTo>
                <a:lnTo>
                  <a:pt x="0" y="51727"/>
                </a:lnTo>
                <a:close/>
              </a:path>
            </a:pathLst>
          </a:custGeom>
          <a:ln w="2143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94" name="object 163"/>
          <p:cNvSpPr/>
          <p:nvPr/>
        </p:nvSpPr>
        <p:spPr>
          <a:xfrm>
            <a:off x="4489411" y="3999664"/>
            <a:ext cx="121282" cy="91858"/>
          </a:xfrm>
          <a:custGeom>
            <a:avLst/>
            <a:gdLst/>
            <a:ahLst/>
            <a:cxnLst/>
            <a:rect l="l" t="t" r="r" b="b"/>
            <a:pathLst>
              <a:path w="103504" h="103504">
                <a:moveTo>
                  <a:pt x="51727" y="0"/>
                </a:moveTo>
                <a:lnTo>
                  <a:pt x="31611" y="4071"/>
                </a:lnTo>
                <a:lnTo>
                  <a:pt x="15166" y="15166"/>
                </a:lnTo>
                <a:lnTo>
                  <a:pt x="4071" y="31611"/>
                </a:lnTo>
                <a:lnTo>
                  <a:pt x="0" y="51727"/>
                </a:lnTo>
                <a:lnTo>
                  <a:pt x="4071" y="71843"/>
                </a:lnTo>
                <a:lnTo>
                  <a:pt x="15166" y="88287"/>
                </a:lnTo>
                <a:lnTo>
                  <a:pt x="31611" y="99383"/>
                </a:lnTo>
                <a:lnTo>
                  <a:pt x="51727" y="103454"/>
                </a:lnTo>
                <a:lnTo>
                  <a:pt x="71837" y="99383"/>
                </a:lnTo>
                <a:lnTo>
                  <a:pt x="88282" y="88287"/>
                </a:lnTo>
                <a:lnTo>
                  <a:pt x="99381" y="71843"/>
                </a:lnTo>
                <a:lnTo>
                  <a:pt x="103454" y="51727"/>
                </a:lnTo>
                <a:lnTo>
                  <a:pt x="99381" y="31611"/>
                </a:lnTo>
                <a:lnTo>
                  <a:pt x="88282" y="15166"/>
                </a:lnTo>
                <a:lnTo>
                  <a:pt x="71837" y="4071"/>
                </a:lnTo>
                <a:lnTo>
                  <a:pt x="51727" y="0"/>
                </a:lnTo>
                <a:close/>
              </a:path>
            </a:pathLst>
          </a:custGeom>
          <a:solidFill>
            <a:srgbClr val="4C83C3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95" name="object 164"/>
          <p:cNvSpPr/>
          <p:nvPr/>
        </p:nvSpPr>
        <p:spPr>
          <a:xfrm>
            <a:off x="4489411" y="3999664"/>
            <a:ext cx="121282" cy="91858"/>
          </a:xfrm>
          <a:custGeom>
            <a:avLst/>
            <a:gdLst/>
            <a:ahLst/>
            <a:cxnLst/>
            <a:rect l="l" t="t" r="r" b="b"/>
            <a:pathLst>
              <a:path w="103504" h="103504">
                <a:moveTo>
                  <a:pt x="0" y="51727"/>
                </a:moveTo>
                <a:lnTo>
                  <a:pt x="4071" y="71843"/>
                </a:lnTo>
                <a:lnTo>
                  <a:pt x="15166" y="88287"/>
                </a:lnTo>
                <a:lnTo>
                  <a:pt x="31611" y="99383"/>
                </a:lnTo>
                <a:lnTo>
                  <a:pt x="51727" y="103454"/>
                </a:lnTo>
                <a:lnTo>
                  <a:pt x="71837" y="99383"/>
                </a:lnTo>
                <a:lnTo>
                  <a:pt x="88282" y="88287"/>
                </a:lnTo>
                <a:lnTo>
                  <a:pt x="99381" y="71843"/>
                </a:lnTo>
                <a:lnTo>
                  <a:pt x="103454" y="51727"/>
                </a:lnTo>
                <a:lnTo>
                  <a:pt x="99381" y="31611"/>
                </a:lnTo>
                <a:lnTo>
                  <a:pt x="88282" y="15166"/>
                </a:lnTo>
                <a:lnTo>
                  <a:pt x="71837" y="4071"/>
                </a:lnTo>
                <a:lnTo>
                  <a:pt x="51727" y="0"/>
                </a:lnTo>
                <a:lnTo>
                  <a:pt x="31611" y="4071"/>
                </a:lnTo>
                <a:lnTo>
                  <a:pt x="15166" y="15166"/>
                </a:lnTo>
                <a:lnTo>
                  <a:pt x="4071" y="31611"/>
                </a:lnTo>
                <a:lnTo>
                  <a:pt x="0" y="51727"/>
                </a:lnTo>
                <a:close/>
              </a:path>
            </a:pathLst>
          </a:custGeom>
          <a:ln w="2143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96" name="object 165"/>
          <p:cNvSpPr/>
          <p:nvPr/>
        </p:nvSpPr>
        <p:spPr>
          <a:xfrm>
            <a:off x="5300460" y="3956832"/>
            <a:ext cx="121282" cy="91858"/>
          </a:xfrm>
          <a:custGeom>
            <a:avLst/>
            <a:gdLst/>
            <a:ahLst/>
            <a:cxnLst/>
            <a:rect l="l" t="t" r="r" b="b"/>
            <a:pathLst>
              <a:path w="103504" h="103504">
                <a:moveTo>
                  <a:pt x="51727" y="0"/>
                </a:moveTo>
                <a:lnTo>
                  <a:pt x="31611" y="4071"/>
                </a:lnTo>
                <a:lnTo>
                  <a:pt x="15166" y="15166"/>
                </a:lnTo>
                <a:lnTo>
                  <a:pt x="4071" y="31611"/>
                </a:lnTo>
                <a:lnTo>
                  <a:pt x="0" y="51727"/>
                </a:lnTo>
                <a:lnTo>
                  <a:pt x="4071" y="71843"/>
                </a:lnTo>
                <a:lnTo>
                  <a:pt x="15166" y="88287"/>
                </a:lnTo>
                <a:lnTo>
                  <a:pt x="31611" y="99383"/>
                </a:lnTo>
                <a:lnTo>
                  <a:pt x="51727" y="103454"/>
                </a:lnTo>
                <a:lnTo>
                  <a:pt x="71837" y="99383"/>
                </a:lnTo>
                <a:lnTo>
                  <a:pt x="88282" y="88287"/>
                </a:lnTo>
                <a:lnTo>
                  <a:pt x="99381" y="71843"/>
                </a:lnTo>
                <a:lnTo>
                  <a:pt x="103454" y="51727"/>
                </a:lnTo>
                <a:lnTo>
                  <a:pt x="99381" y="31611"/>
                </a:lnTo>
                <a:lnTo>
                  <a:pt x="88282" y="15166"/>
                </a:lnTo>
                <a:lnTo>
                  <a:pt x="71837" y="4071"/>
                </a:lnTo>
                <a:lnTo>
                  <a:pt x="51727" y="0"/>
                </a:lnTo>
                <a:close/>
              </a:path>
            </a:pathLst>
          </a:custGeom>
          <a:solidFill>
            <a:srgbClr val="4C83C3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97" name="object 166"/>
          <p:cNvSpPr/>
          <p:nvPr/>
        </p:nvSpPr>
        <p:spPr>
          <a:xfrm>
            <a:off x="5300460" y="3956832"/>
            <a:ext cx="121282" cy="91858"/>
          </a:xfrm>
          <a:custGeom>
            <a:avLst/>
            <a:gdLst/>
            <a:ahLst/>
            <a:cxnLst/>
            <a:rect l="l" t="t" r="r" b="b"/>
            <a:pathLst>
              <a:path w="103504" h="103504">
                <a:moveTo>
                  <a:pt x="0" y="51727"/>
                </a:moveTo>
                <a:lnTo>
                  <a:pt x="4071" y="71843"/>
                </a:lnTo>
                <a:lnTo>
                  <a:pt x="15166" y="88287"/>
                </a:lnTo>
                <a:lnTo>
                  <a:pt x="31611" y="99383"/>
                </a:lnTo>
                <a:lnTo>
                  <a:pt x="51727" y="103454"/>
                </a:lnTo>
                <a:lnTo>
                  <a:pt x="71837" y="99383"/>
                </a:lnTo>
                <a:lnTo>
                  <a:pt x="88282" y="88287"/>
                </a:lnTo>
                <a:lnTo>
                  <a:pt x="99381" y="71843"/>
                </a:lnTo>
                <a:lnTo>
                  <a:pt x="103454" y="51727"/>
                </a:lnTo>
                <a:lnTo>
                  <a:pt x="99381" y="31611"/>
                </a:lnTo>
                <a:lnTo>
                  <a:pt x="88282" y="15166"/>
                </a:lnTo>
                <a:lnTo>
                  <a:pt x="71837" y="4071"/>
                </a:lnTo>
                <a:lnTo>
                  <a:pt x="51727" y="0"/>
                </a:lnTo>
                <a:lnTo>
                  <a:pt x="31611" y="4071"/>
                </a:lnTo>
                <a:lnTo>
                  <a:pt x="15166" y="15166"/>
                </a:lnTo>
                <a:lnTo>
                  <a:pt x="4071" y="31611"/>
                </a:lnTo>
                <a:lnTo>
                  <a:pt x="0" y="51727"/>
                </a:lnTo>
                <a:close/>
              </a:path>
            </a:pathLst>
          </a:custGeom>
          <a:ln w="2143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98" name="object 167"/>
          <p:cNvSpPr/>
          <p:nvPr/>
        </p:nvSpPr>
        <p:spPr>
          <a:xfrm>
            <a:off x="4519724" y="3657578"/>
            <a:ext cx="121282" cy="91858"/>
          </a:xfrm>
          <a:custGeom>
            <a:avLst/>
            <a:gdLst/>
            <a:ahLst/>
            <a:cxnLst/>
            <a:rect l="l" t="t" r="r" b="b"/>
            <a:pathLst>
              <a:path w="103504" h="103504">
                <a:moveTo>
                  <a:pt x="51727" y="0"/>
                </a:moveTo>
                <a:lnTo>
                  <a:pt x="31611" y="4071"/>
                </a:lnTo>
                <a:lnTo>
                  <a:pt x="15166" y="15166"/>
                </a:lnTo>
                <a:lnTo>
                  <a:pt x="4071" y="31611"/>
                </a:lnTo>
                <a:lnTo>
                  <a:pt x="0" y="51727"/>
                </a:lnTo>
                <a:lnTo>
                  <a:pt x="4071" y="71843"/>
                </a:lnTo>
                <a:lnTo>
                  <a:pt x="15166" y="88287"/>
                </a:lnTo>
                <a:lnTo>
                  <a:pt x="31611" y="99383"/>
                </a:lnTo>
                <a:lnTo>
                  <a:pt x="51727" y="103454"/>
                </a:lnTo>
                <a:lnTo>
                  <a:pt x="71837" y="99383"/>
                </a:lnTo>
                <a:lnTo>
                  <a:pt x="88282" y="88287"/>
                </a:lnTo>
                <a:lnTo>
                  <a:pt x="99381" y="71843"/>
                </a:lnTo>
                <a:lnTo>
                  <a:pt x="103454" y="51727"/>
                </a:lnTo>
                <a:lnTo>
                  <a:pt x="99381" y="31611"/>
                </a:lnTo>
                <a:lnTo>
                  <a:pt x="88282" y="15166"/>
                </a:lnTo>
                <a:lnTo>
                  <a:pt x="71837" y="4071"/>
                </a:lnTo>
                <a:lnTo>
                  <a:pt x="51727" y="0"/>
                </a:lnTo>
                <a:close/>
              </a:path>
            </a:pathLst>
          </a:custGeom>
          <a:solidFill>
            <a:srgbClr val="4C83C3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99" name="object 168"/>
          <p:cNvSpPr/>
          <p:nvPr/>
        </p:nvSpPr>
        <p:spPr>
          <a:xfrm>
            <a:off x="4519724" y="3657578"/>
            <a:ext cx="121282" cy="91858"/>
          </a:xfrm>
          <a:custGeom>
            <a:avLst/>
            <a:gdLst/>
            <a:ahLst/>
            <a:cxnLst/>
            <a:rect l="l" t="t" r="r" b="b"/>
            <a:pathLst>
              <a:path w="103504" h="103504">
                <a:moveTo>
                  <a:pt x="0" y="51727"/>
                </a:moveTo>
                <a:lnTo>
                  <a:pt x="4071" y="71843"/>
                </a:lnTo>
                <a:lnTo>
                  <a:pt x="15166" y="88287"/>
                </a:lnTo>
                <a:lnTo>
                  <a:pt x="31611" y="99383"/>
                </a:lnTo>
                <a:lnTo>
                  <a:pt x="51727" y="103454"/>
                </a:lnTo>
                <a:lnTo>
                  <a:pt x="71837" y="99383"/>
                </a:lnTo>
                <a:lnTo>
                  <a:pt x="88282" y="88287"/>
                </a:lnTo>
                <a:lnTo>
                  <a:pt x="99381" y="71843"/>
                </a:lnTo>
                <a:lnTo>
                  <a:pt x="103454" y="51727"/>
                </a:lnTo>
                <a:lnTo>
                  <a:pt x="99381" y="31611"/>
                </a:lnTo>
                <a:lnTo>
                  <a:pt x="88282" y="15166"/>
                </a:lnTo>
                <a:lnTo>
                  <a:pt x="71837" y="4071"/>
                </a:lnTo>
                <a:lnTo>
                  <a:pt x="51727" y="0"/>
                </a:lnTo>
                <a:lnTo>
                  <a:pt x="31611" y="4071"/>
                </a:lnTo>
                <a:lnTo>
                  <a:pt x="15166" y="15166"/>
                </a:lnTo>
                <a:lnTo>
                  <a:pt x="4071" y="31611"/>
                </a:lnTo>
                <a:lnTo>
                  <a:pt x="0" y="51727"/>
                </a:lnTo>
                <a:close/>
              </a:path>
            </a:pathLst>
          </a:custGeom>
          <a:ln w="2143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00" name="object 170"/>
          <p:cNvSpPr txBox="1"/>
          <p:nvPr/>
        </p:nvSpPr>
        <p:spPr>
          <a:xfrm>
            <a:off x="0" y="5092958"/>
            <a:ext cx="3321402" cy="27058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714375" marR="5080" rtl="0">
              <a:spcBef>
                <a:spcPts val="90"/>
              </a:spcBef>
            </a:pPr>
            <a:r>
              <a:rPr lang="ru-RU" sz="800" b="1" spc="-5" dirty="0">
                <a:solidFill>
                  <a:srgbClr val="6D6E71"/>
                </a:solidFill>
                <a:latin typeface="+mj-lt"/>
                <a:cs typeface="PT Sans"/>
              </a:rPr>
              <a:t>Партнерство с</a:t>
            </a:r>
          </a:p>
          <a:p>
            <a:pPr marL="714375" marR="5080" rtl="0">
              <a:spcBef>
                <a:spcPts val="90"/>
              </a:spcBef>
            </a:pPr>
            <a:r>
              <a:rPr lang="ru-RU" sz="800" b="1" spc="-5" dirty="0" err="1">
                <a:solidFill>
                  <a:srgbClr val="6D6E71"/>
                </a:solidFill>
                <a:latin typeface="+mj-lt"/>
                <a:cs typeface="PT Sans"/>
              </a:rPr>
              <a:t>Bahrain</a:t>
            </a:r>
            <a:r>
              <a:rPr lang="ru-RU" sz="800" b="1" spc="-5" dirty="0">
                <a:solidFill>
                  <a:srgbClr val="6D6E71"/>
                </a:solidFill>
                <a:latin typeface="+mj-lt"/>
                <a:cs typeface="PT Sans"/>
              </a:rPr>
              <a:t> </a:t>
            </a:r>
            <a:r>
              <a:rPr lang="ru-RU" sz="800" b="1" spc="-5" dirty="0" err="1">
                <a:solidFill>
                  <a:srgbClr val="6D6E71"/>
                </a:solidFill>
                <a:latin typeface="+mj-lt"/>
                <a:cs typeface="PT Sans"/>
              </a:rPr>
              <a:t>Mumtalakat</a:t>
            </a:r>
            <a:endParaRPr sz="700" dirty="0">
              <a:solidFill>
                <a:prstClr val="black"/>
              </a:solidFill>
              <a:latin typeface="+mj-lt"/>
              <a:cs typeface="Times New Roman"/>
            </a:endParaRPr>
          </a:p>
        </p:txBody>
      </p:sp>
      <p:sp>
        <p:nvSpPr>
          <p:cNvPr id="201" name="object 172"/>
          <p:cNvSpPr/>
          <p:nvPr/>
        </p:nvSpPr>
        <p:spPr>
          <a:xfrm>
            <a:off x="5006617" y="3602166"/>
            <a:ext cx="121282" cy="91858"/>
          </a:xfrm>
          <a:custGeom>
            <a:avLst/>
            <a:gdLst/>
            <a:ahLst/>
            <a:cxnLst/>
            <a:rect l="l" t="t" r="r" b="b"/>
            <a:pathLst>
              <a:path w="103504" h="103505">
                <a:moveTo>
                  <a:pt x="51727" y="0"/>
                </a:moveTo>
                <a:lnTo>
                  <a:pt x="31611" y="4071"/>
                </a:lnTo>
                <a:lnTo>
                  <a:pt x="15166" y="15166"/>
                </a:lnTo>
                <a:lnTo>
                  <a:pt x="4071" y="31611"/>
                </a:lnTo>
                <a:lnTo>
                  <a:pt x="0" y="51727"/>
                </a:lnTo>
                <a:lnTo>
                  <a:pt x="4071" y="71843"/>
                </a:lnTo>
                <a:lnTo>
                  <a:pt x="15166" y="88287"/>
                </a:lnTo>
                <a:lnTo>
                  <a:pt x="31611" y="99383"/>
                </a:lnTo>
                <a:lnTo>
                  <a:pt x="51727" y="103454"/>
                </a:lnTo>
                <a:lnTo>
                  <a:pt x="71837" y="99383"/>
                </a:lnTo>
                <a:lnTo>
                  <a:pt x="88282" y="88287"/>
                </a:lnTo>
                <a:lnTo>
                  <a:pt x="99381" y="71843"/>
                </a:lnTo>
                <a:lnTo>
                  <a:pt x="103454" y="51727"/>
                </a:lnTo>
                <a:lnTo>
                  <a:pt x="99381" y="31611"/>
                </a:lnTo>
                <a:lnTo>
                  <a:pt x="88282" y="15166"/>
                </a:lnTo>
                <a:lnTo>
                  <a:pt x="71837" y="4071"/>
                </a:lnTo>
                <a:lnTo>
                  <a:pt x="51727" y="0"/>
                </a:lnTo>
                <a:close/>
              </a:path>
            </a:pathLst>
          </a:custGeom>
          <a:solidFill>
            <a:srgbClr val="4C83C3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02" name="object 173"/>
          <p:cNvSpPr/>
          <p:nvPr/>
        </p:nvSpPr>
        <p:spPr>
          <a:xfrm>
            <a:off x="5006617" y="3602166"/>
            <a:ext cx="121282" cy="91858"/>
          </a:xfrm>
          <a:custGeom>
            <a:avLst/>
            <a:gdLst/>
            <a:ahLst/>
            <a:cxnLst/>
            <a:rect l="l" t="t" r="r" b="b"/>
            <a:pathLst>
              <a:path w="103504" h="103505">
                <a:moveTo>
                  <a:pt x="0" y="51727"/>
                </a:moveTo>
                <a:lnTo>
                  <a:pt x="4071" y="71843"/>
                </a:lnTo>
                <a:lnTo>
                  <a:pt x="15166" y="88287"/>
                </a:lnTo>
                <a:lnTo>
                  <a:pt x="31611" y="99383"/>
                </a:lnTo>
                <a:lnTo>
                  <a:pt x="51727" y="103454"/>
                </a:lnTo>
                <a:lnTo>
                  <a:pt x="71837" y="99383"/>
                </a:lnTo>
                <a:lnTo>
                  <a:pt x="88282" y="88287"/>
                </a:lnTo>
                <a:lnTo>
                  <a:pt x="99381" y="71843"/>
                </a:lnTo>
                <a:lnTo>
                  <a:pt x="103454" y="51727"/>
                </a:lnTo>
                <a:lnTo>
                  <a:pt x="99381" y="31611"/>
                </a:lnTo>
                <a:lnTo>
                  <a:pt x="88282" y="15166"/>
                </a:lnTo>
                <a:lnTo>
                  <a:pt x="71837" y="4071"/>
                </a:lnTo>
                <a:lnTo>
                  <a:pt x="51727" y="0"/>
                </a:lnTo>
                <a:lnTo>
                  <a:pt x="31611" y="4071"/>
                </a:lnTo>
                <a:lnTo>
                  <a:pt x="15166" y="15166"/>
                </a:lnTo>
                <a:lnTo>
                  <a:pt x="4071" y="31611"/>
                </a:lnTo>
                <a:lnTo>
                  <a:pt x="0" y="51727"/>
                </a:lnTo>
                <a:close/>
              </a:path>
            </a:pathLst>
          </a:custGeom>
          <a:ln w="2143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03" name="object 174"/>
          <p:cNvSpPr/>
          <p:nvPr/>
        </p:nvSpPr>
        <p:spPr>
          <a:xfrm>
            <a:off x="334997" y="3703485"/>
            <a:ext cx="4729215" cy="469347"/>
          </a:xfrm>
          <a:custGeom>
            <a:avLst/>
            <a:gdLst/>
            <a:ahLst/>
            <a:cxnLst/>
            <a:rect l="l" t="t" r="r" b="b"/>
            <a:pathLst>
              <a:path w="4036060" h="220345">
                <a:moveTo>
                  <a:pt x="4035463" y="0"/>
                </a:moveTo>
                <a:lnTo>
                  <a:pt x="4035463" y="148031"/>
                </a:lnTo>
                <a:lnTo>
                  <a:pt x="4034338" y="189654"/>
                </a:lnTo>
                <a:lnTo>
                  <a:pt x="4026463" y="211027"/>
                </a:lnTo>
                <a:lnTo>
                  <a:pt x="4005089" y="218902"/>
                </a:lnTo>
                <a:lnTo>
                  <a:pt x="3963466" y="220027"/>
                </a:lnTo>
                <a:lnTo>
                  <a:pt x="0" y="220027"/>
                </a:lnTo>
              </a:path>
            </a:pathLst>
          </a:custGeom>
          <a:ln w="6350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04" name="object 175"/>
          <p:cNvSpPr/>
          <p:nvPr/>
        </p:nvSpPr>
        <p:spPr>
          <a:xfrm>
            <a:off x="2188332" y="3857282"/>
            <a:ext cx="280439" cy="21241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05" name="object 176"/>
          <p:cNvSpPr/>
          <p:nvPr/>
        </p:nvSpPr>
        <p:spPr>
          <a:xfrm>
            <a:off x="376562" y="3886882"/>
            <a:ext cx="421713" cy="18314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06" name="object 177"/>
          <p:cNvSpPr txBox="1"/>
          <p:nvPr/>
        </p:nvSpPr>
        <p:spPr>
          <a:xfrm>
            <a:off x="893459" y="3796813"/>
            <a:ext cx="1546597" cy="2787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rtl="0">
              <a:lnSpc>
                <a:spcPct val="108300"/>
              </a:lnSpc>
              <a:spcBef>
                <a:spcPts val="100"/>
              </a:spcBef>
            </a:pPr>
            <a:r>
              <a:rPr lang="ru-RU" sz="800" b="1" spc="-35">
                <a:solidFill>
                  <a:srgbClr val="6D6E71"/>
                </a:solidFill>
                <a:latin typeface="+mj-lt"/>
                <a:cs typeface="PT Sans"/>
              </a:rPr>
              <a:t>Российско-армянский инвестиционный фонд</a:t>
            </a:r>
            <a:endParaRPr sz="800" dirty="0">
              <a:solidFill>
                <a:prstClr val="black"/>
              </a:solidFill>
              <a:latin typeface="+mj-lt"/>
              <a:cs typeface="PT Sans"/>
            </a:endParaRPr>
          </a:p>
        </p:txBody>
      </p:sp>
      <p:sp>
        <p:nvSpPr>
          <p:cNvPr id="207" name="object 178"/>
          <p:cNvSpPr/>
          <p:nvPr/>
        </p:nvSpPr>
        <p:spPr>
          <a:xfrm flipH="1">
            <a:off x="5383076" y="5052807"/>
            <a:ext cx="212674" cy="904247"/>
          </a:xfrm>
          <a:custGeom>
            <a:avLst/>
            <a:gdLst/>
            <a:ahLst/>
            <a:cxnLst/>
            <a:rect l="l" t="t" r="r" b="b"/>
            <a:pathLst>
              <a:path w="631825" h="661670">
                <a:moveTo>
                  <a:pt x="0" y="0"/>
                </a:moveTo>
                <a:lnTo>
                  <a:pt x="1003" y="508952"/>
                </a:lnTo>
                <a:lnTo>
                  <a:pt x="3560" y="597058"/>
                </a:lnTo>
                <a:lnTo>
                  <a:pt x="20320" y="642302"/>
                </a:lnTo>
                <a:lnTo>
                  <a:pt x="65597" y="658971"/>
                </a:lnTo>
                <a:lnTo>
                  <a:pt x="153708" y="661352"/>
                </a:lnTo>
                <a:lnTo>
                  <a:pt x="631312" y="661352"/>
                </a:lnTo>
              </a:path>
            </a:pathLst>
          </a:custGeom>
          <a:ln w="6350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08" name="object 139"/>
          <p:cNvSpPr txBox="1"/>
          <p:nvPr/>
        </p:nvSpPr>
        <p:spPr>
          <a:xfrm>
            <a:off x="2328552" y="3320325"/>
            <a:ext cx="1096785" cy="14837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rtl="0">
              <a:lnSpc>
                <a:spcPct val="108300"/>
              </a:lnSpc>
              <a:spcBef>
                <a:spcPts val="100"/>
              </a:spcBef>
            </a:pPr>
            <a:r>
              <a:rPr lang="ru-RU" sz="800" b="1" spc="-5" dirty="0" err="1">
                <a:solidFill>
                  <a:srgbClr val="6D6E71"/>
                </a:solidFill>
                <a:latin typeface="+mj-lt"/>
                <a:cs typeface="PT Sans"/>
              </a:rPr>
              <a:t>Fondo</a:t>
            </a:r>
            <a:r>
              <a:rPr lang="ru-RU" sz="800" b="1" spc="-5" dirty="0">
                <a:solidFill>
                  <a:srgbClr val="6D6E71"/>
                </a:solidFill>
                <a:latin typeface="+mj-lt"/>
                <a:cs typeface="PT Sans"/>
              </a:rPr>
              <a:t> </a:t>
            </a:r>
            <a:r>
              <a:rPr lang="ru-RU" sz="800" b="1" spc="-5" dirty="0" err="1">
                <a:solidFill>
                  <a:srgbClr val="6D6E71"/>
                </a:solidFill>
                <a:latin typeface="+mj-lt"/>
                <a:cs typeface="PT Sans"/>
              </a:rPr>
              <a:t>Strategico</a:t>
            </a:r>
            <a:r>
              <a:rPr lang="ru-RU" sz="800" b="1" spc="-5" dirty="0">
                <a:solidFill>
                  <a:srgbClr val="6D6E71"/>
                </a:solidFill>
                <a:latin typeface="+mj-lt"/>
                <a:cs typeface="PT Sans"/>
              </a:rPr>
              <a:t> </a:t>
            </a:r>
            <a:r>
              <a:rPr lang="ru-RU" sz="800" b="1" spc="-5" dirty="0" err="1">
                <a:solidFill>
                  <a:srgbClr val="6D6E71"/>
                </a:solidFill>
                <a:latin typeface="+mj-lt"/>
                <a:cs typeface="PT Sans"/>
              </a:rPr>
              <a:t>Italiano</a:t>
            </a:r>
            <a:endParaRPr lang="ru-RU" sz="800" b="1" spc="-5" dirty="0">
              <a:solidFill>
                <a:srgbClr val="6D6E71"/>
              </a:solidFill>
              <a:latin typeface="+mj-lt"/>
              <a:cs typeface="PT Sans"/>
            </a:endParaRPr>
          </a:p>
        </p:txBody>
      </p:sp>
      <p:sp>
        <p:nvSpPr>
          <p:cNvPr id="209" name="object 141"/>
          <p:cNvSpPr/>
          <p:nvPr/>
        </p:nvSpPr>
        <p:spPr>
          <a:xfrm>
            <a:off x="371233" y="3365352"/>
            <a:ext cx="432370" cy="20766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10" name="object 142"/>
          <p:cNvSpPr txBox="1"/>
          <p:nvPr/>
        </p:nvSpPr>
        <p:spPr>
          <a:xfrm>
            <a:off x="893462" y="3284984"/>
            <a:ext cx="1585700" cy="2787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rtl="0">
              <a:lnSpc>
                <a:spcPct val="108300"/>
              </a:lnSpc>
              <a:spcBef>
                <a:spcPts val="100"/>
              </a:spcBef>
            </a:pPr>
            <a:r>
              <a:rPr lang="ru-RU" sz="800" b="1" spc="-5" dirty="0">
                <a:solidFill>
                  <a:srgbClr val="6D6E71"/>
                </a:solidFill>
                <a:latin typeface="+mj-lt"/>
                <a:cs typeface="PT Sans"/>
              </a:rPr>
              <a:t>Российско-итальянская инвестиционная платформа</a:t>
            </a:r>
            <a:endParaRPr sz="800" dirty="0">
              <a:solidFill>
                <a:prstClr val="black"/>
              </a:solidFill>
              <a:latin typeface="+mj-lt"/>
              <a:cs typeface="PT Sans"/>
            </a:endParaRPr>
          </a:p>
        </p:txBody>
      </p:sp>
      <p:sp>
        <p:nvSpPr>
          <p:cNvPr id="211" name="object 140"/>
          <p:cNvSpPr/>
          <p:nvPr/>
        </p:nvSpPr>
        <p:spPr>
          <a:xfrm>
            <a:off x="2079961" y="3472612"/>
            <a:ext cx="149555" cy="113272"/>
          </a:xfrm>
          <a:custGeom>
            <a:avLst/>
            <a:gdLst/>
            <a:ahLst/>
            <a:cxnLst/>
            <a:rect l="l" t="t" r="r" b="b"/>
            <a:pathLst>
              <a:path w="127635" h="127635">
                <a:moveTo>
                  <a:pt x="13368" y="24485"/>
                </a:moveTo>
                <a:lnTo>
                  <a:pt x="87" y="61582"/>
                </a:lnTo>
                <a:lnTo>
                  <a:pt x="0" y="63969"/>
                </a:lnTo>
                <a:lnTo>
                  <a:pt x="4750" y="87905"/>
                </a:lnTo>
                <a:lnTo>
                  <a:pt x="17950" y="107897"/>
                </a:lnTo>
                <a:lnTo>
                  <a:pt x="37574" y="121601"/>
                </a:lnTo>
                <a:lnTo>
                  <a:pt x="61679" y="127076"/>
                </a:lnTo>
                <a:lnTo>
                  <a:pt x="59482" y="124841"/>
                </a:lnTo>
                <a:lnTo>
                  <a:pt x="58123" y="121780"/>
                </a:lnTo>
                <a:lnTo>
                  <a:pt x="58123" y="111531"/>
                </a:lnTo>
                <a:lnTo>
                  <a:pt x="63686" y="105981"/>
                </a:lnTo>
                <a:lnTo>
                  <a:pt x="81123" y="105981"/>
                </a:lnTo>
                <a:lnTo>
                  <a:pt x="81123" y="100596"/>
                </a:lnTo>
                <a:lnTo>
                  <a:pt x="81368" y="100253"/>
                </a:lnTo>
                <a:lnTo>
                  <a:pt x="22449" y="100253"/>
                </a:lnTo>
                <a:lnTo>
                  <a:pt x="18753" y="96558"/>
                </a:lnTo>
                <a:lnTo>
                  <a:pt x="18753" y="88544"/>
                </a:lnTo>
                <a:lnTo>
                  <a:pt x="20874" y="85598"/>
                </a:lnTo>
                <a:lnTo>
                  <a:pt x="23871" y="84366"/>
                </a:lnTo>
                <a:lnTo>
                  <a:pt x="22461" y="83159"/>
                </a:lnTo>
                <a:lnTo>
                  <a:pt x="21547" y="81381"/>
                </a:lnTo>
                <a:lnTo>
                  <a:pt x="21547" y="75742"/>
                </a:lnTo>
                <a:lnTo>
                  <a:pt x="24493" y="72783"/>
                </a:lnTo>
                <a:lnTo>
                  <a:pt x="57209" y="72783"/>
                </a:lnTo>
                <a:lnTo>
                  <a:pt x="57209" y="70345"/>
                </a:lnTo>
                <a:lnTo>
                  <a:pt x="57424" y="69176"/>
                </a:lnTo>
                <a:lnTo>
                  <a:pt x="57543" y="68719"/>
                </a:lnTo>
                <a:lnTo>
                  <a:pt x="44394" y="68719"/>
                </a:lnTo>
                <a:lnTo>
                  <a:pt x="37282" y="61582"/>
                </a:lnTo>
                <a:lnTo>
                  <a:pt x="37282" y="50812"/>
                </a:lnTo>
                <a:lnTo>
                  <a:pt x="37663" y="48907"/>
                </a:lnTo>
                <a:lnTo>
                  <a:pt x="38029" y="47955"/>
                </a:lnTo>
                <a:lnTo>
                  <a:pt x="32774" y="47955"/>
                </a:lnTo>
                <a:lnTo>
                  <a:pt x="25084" y="46401"/>
                </a:lnTo>
                <a:lnTo>
                  <a:pt x="18802" y="42165"/>
                </a:lnTo>
                <a:lnTo>
                  <a:pt x="14566" y="35884"/>
                </a:lnTo>
                <a:lnTo>
                  <a:pt x="13013" y="28194"/>
                </a:lnTo>
                <a:lnTo>
                  <a:pt x="13096" y="26187"/>
                </a:lnTo>
                <a:lnTo>
                  <a:pt x="13152" y="25692"/>
                </a:lnTo>
                <a:lnTo>
                  <a:pt x="13368" y="24485"/>
                </a:lnTo>
                <a:close/>
              </a:path>
              <a:path w="127635" h="127635">
                <a:moveTo>
                  <a:pt x="81123" y="105981"/>
                </a:moveTo>
                <a:lnTo>
                  <a:pt x="77402" y="105981"/>
                </a:lnTo>
                <a:lnTo>
                  <a:pt x="82951" y="111531"/>
                </a:lnTo>
                <a:lnTo>
                  <a:pt x="82951" y="120662"/>
                </a:lnTo>
                <a:lnTo>
                  <a:pt x="82304" y="122758"/>
                </a:lnTo>
                <a:lnTo>
                  <a:pt x="81237" y="124599"/>
                </a:lnTo>
                <a:lnTo>
                  <a:pt x="99560" y="115891"/>
                </a:lnTo>
                <a:lnTo>
                  <a:pt x="103266" y="112356"/>
                </a:lnTo>
                <a:lnTo>
                  <a:pt x="84831" y="112356"/>
                </a:lnTo>
                <a:lnTo>
                  <a:pt x="81123" y="108635"/>
                </a:lnTo>
                <a:lnTo>
                  <a:pt x="81123" y="105981"/>
                </a:lnTo>
                <a:close/>
              </a:path>
              <a:path w="127635" h="127635">
                <a:moveTo>
                  <a:pt x="98928" y="93205"/>
                </a:moveTo>
                <a:lnTo>
                  <a:pt x="97396" y="94907"/>
                </a:lnTo>
                <a:lnTo>
                  <a:pt x="95436" y="96126"/>
                </a:lnTo>
                <a:lnTo>
                  <a:pt x="93175" y="96710"/>
                </a:lnTo>
                <a:lnTo>
                  <a:pt x="95855" y="98082"/>
                </a:lnTo>
                <a:lnTo>
                  <a:pt x="97709" y="100838"/>
                </a:lnTo>
                <a:lnTo>
                  <a:pt x="97709" y="108635"/>
                </a:lnTo>
                <a:lnTo>
                  <a:pt x="94000" y="112356"/>
                </a:lnTo>
                <a:lnTo>
                  <a:pt x="103266" y="112356"/>
                </a:lnTo>
                <a:lnTo>
                  <a:pt x="114066" y="102054"/>
                </a:lnTo>
                <a:lnTo>
                  <a:pt x="116139" y="98183"/>
                </a:lnTo>
                <a:lnTo>
                  <a:pt x="102624" y="98183"/>
                </a:lnTo>
                <a:lnTo>
                  <a:pt x="99919" y="96100"/>
                </a:lnTo>
                <a:lnTo>
                  <a:pt x="98928" y="93205"/>
                </a:lnTo>
                <a:close/>
              </a:path>
              <a:path w="127635" h="127635">
                <a:moveTo>
                  <a:pt x="57209" y="72783"/>
                </a:moveTo>
                <a:lnTo>
                  <a:pt x="31783" y="72783"/>
                </a:lnTo>
                <a:lnTo>
                  <a:pt x="34730" y="75742"/>
                </a:lnTo>
                <a:lnTo>
                  <a:pt x="34730" y="81813"/>
                </a:lnTo>
                <a:lnTo>
                  <a:pt x="33396" y="83908"/>
                </a:lnTo>
                <a:lnTo>
                  <a:pt x="31440" y="85051"/>
                </a:lnTo>
                <a:lnTo>
                  <a:pt x="33739" y="86512"/>
                </a:lnTo>
                <a:lnTo>
                  <a:pt x="35263" y="89065"/>
                </a:lnTo>
                <a:lnTo>
                  <a:pt x="35263" y="96558"/>
                </a:lnTo>
                <a:lnTo>
                  <a:pt x="31567" y="100253"/>
                </a:lnTo>
                <a:lnTo>
                  <a:pt x="81368" y="100253"/>
                </a:lnTo>
                <a:lnTo>
                  <a:pt x="83244" y="97637"/>
                </a:lnTo>
                <a:lnTo>
                  <a:pt x="86253" y="96393"/>
                </a:lnTo>
                <a:lnTo>
                  <a:pt x="81732" y="94767"/>
                </a:lnTo>
                <a:lnTo>
                  <a:pt x="78468" y="90462"/>
                </a:lnTo>
                <a:lnTo>
                  <a:pt x="78468" y="85344"/>
                </a:lnTo>
                <a:lnTo>
                  <a:pt x="63368" y="85344"/>
                </a:lnTo>
                <a:lnTo>
                  <a:pt x="57209" y="79171"/>
                </a:lnTo>
                <a:lnTo>
                  <a:pt x="57209" y="72783"/>
                </a:lnTo>
                <a:close/>
              </a:path>
              <a:path w="127635" h="127635">
                <a:moveTo>
                  <a:pt x="123727" y="83527"/>
                </a:moveTo>
                <a:lnTo>
                  <a:pt x="109888" y="83527"/>
                </a:lnTo>
                <a:lnTo>
                  <a:pt x="113165" y="86804"/>
                </a:lnTo>
                <a:lnTo>
                  <a:pt x="113165" y="94907"/>
                </a:lnTo>
                <a:lnTo>
                  <a:pt x="109888" y="98183"/>
                </a:lnTo>
                <a:lnTo>
                  <a:pt x="116139" y="98183"/>
                </a:lnTo>
                <a:lnTo>
                  <a:pt x="123610" y="84230"/>
                </a:lnTo>
                <a:lnTo>
                  <a:pt x="123727" y="83527"/>
                </a:lnTo>
                <a:close/>
              </a:path>
              <a:path w="127635" h="127635">
                <a:moveTo>
                  <a:pt x="78722" y="82943"/>
                </a:moveTo>
                <a:lnTo>
                  <a:pt x="76513" y="84455"/>
                </a:lnTo>
                <a:lnTo>
                  <a:pt x="73846" y="85344"/>
                </a:lnTo>
                <a:lnTo>
                  <a:pt x="78468" y="85344"/>
                </a:lnTo>
                <a:lnTo>
                  <a:pt x="78557" y="83731"/>
                </a:lnTo>
                <a:lnTo>
                  <a:pt x="78722" y="82943"/>
                </a:lnTo>
                <a:close/>
              </a:path>
              <a:path w="127635" h="127635">
                <a:moveTo>
                  <a:pt x="125376" y="73609"/>
                </a:moveTo>
                <a:lnTo>
                  <a:pt x="96490" y="73609"/>
                </a:lnTo>
                <a:lnTo>
                  <a:pt x="101544" y="78511"/>
                </a:lnTo>
                <a:lnTo>
                  <a:pt x="101913" y="84683"/>
                </a:lnTo>
                <a:lnTo>
                  <a:pt x="103043" y="83959"/>
                </a:lnTo>
                <a:lnTo>
                  <a:pt x="104389" y="83527"/>
                </a:lnTo>
                <a:lnTo>
                  <a:pt x="123727" y="83527"/>
                </a:lnTo>
                <a:lnTo>
                  <a:pt x="125376" y="73609"/>
                </a:lnTo>
                <a:close/>
              </a:path>
              <a:path w="127635" h="127635">
                <a:moveTo>
                  <a:pt x="125882" y="57797"/>
                </a:moveTo>
                <a:lnTo>
                  <a:pt x="78583" y="57797"/>
                </a:lnTo>
                <a:lnTo>
                  <a:pt x="84742" y="63969"/>
                </a:lnTo>
                <a:lnTo>
                  <a:pt x="84742" y="72885"/>
                </a:lnTo>
                <a:lnTo>
                  <a:pt x="84463" y="74269"/>
                </a:lnTo>
                <a:lnTo>
                  <a:pt x="84145" y="75349"/>
                </a:lnTo>
                <a:lnTo>
                  <a:pt x="85923" y="74269"/>
                </a:lnTo>
                <a:lnTo>
                  <a:pt x="87993" y="73609"/>
                </a:lnTo>
                <a:lnTo>
                  <a:pt x="125376" y="73609"/>
                </a:lnTo>
                <a:lnTo>
                  <a:pt x="127046" y="63563"/>
                </a:lnTo>
                <a:lnTo>
                  <a:pt x="125882" y="57797"/>
                </a:lnTo>
                <a:close/>
              </a:path>
              <a:path w="127635" h="127635">
                <a:moveTo>
                  <a:pt x="57717" y="68046"/>
                </a:moveTo>
                <a:lnTo>
                  <a:pt x="56281" y="68478"/>
                </a:lnTo>
                <a:lnTo>
                  <a:pt x="54757" y="68719"/>
                </a:lnTo>
                <a:lnTo>
                  <a:pt x="57543" y="68719"/>
                </a:lnTo>
                <a:lnTo>
                  <a:pt x="57717" y="68046"/>
                </a:lnTo>
                <a:close/>
              </a:path>
              <a:path w="127635" h="127635">
                <a:moveTo>
                  <a:pt x="120760" y="36906"/>
                </a:moveTo>
                <a:lnTo>
                  <a:pt x="61971" y="36906"/>
                </a:lnTo>
                <a:lnTo>
                  <a:pt x="69083" y="44018"/>
                </a:lnTo>
                <a:lnTo>
                  <a:pt x="69083" y="54660"/>
                </a:lnTo>
                <a:lnTo>
                  <a:pt x="68740" y="56438"/>
                </a:lnTo>
                <a:lnTo>
                  <a:pt x="68156" y="58089"/>
                </a:lnTo>
                <a:lnTo>
                  <a:pt x="69070" y="57899"/>
                </a:lnTo>
                <a:lnTo>
                  <a:pt x="70010" y="57797"/>
                </a:lnTo>
                <a:lnTo>
                  <a:pt x="125882" y="57797"/>
                </a:lnTo>
                <a:lnTo>
                  <a:pt x="122052" y="38822"/>
                </a:lnTo>
                <a:lnTo>
                  <a:pt x="120760" y="36906"/>
                </a:lnTo>
                <a:close/>
              </a:path>
              <a:path w="127635" h="127635">
                <a:moveTo>
                  <a:pt x="38336" y="47155"/>
                </a:moveTo>
                <a:lnTo>
                  <a:pt x="36571" y="47675"/>
                </a:lnTo>
                <a:lnTo>
                  <a:pt x="34704" y="47955"/>
                </a:lnTo>
                <a:lnTo>
                  <a:pt x="38029" y="47955"/>
                </a:lnTo>
                <a:lnTo>
                  <a:pt x="38336" y="47155"/>
                </a:lnTo>
                <a:close/>
              </a:path>
              <a:path w="127635" h="127635">
                <a:moveTo>
                  <a:pt x="52471" y="29540"/>
                </a:moveTo>
                <a:lnTo>
                  <a:pt x="52294" y="32270"/>
                </a:lnTo>
                <a:lnTo>
                  <a:pt x="51557" y="34848"/>
                </a:lnTo>
                <a:lnTo>
                  <a:pt x="50376" y="37160"/>
                </a:lnTo>
                <a:lnTo>
                  <a:pt x="51290" y="36995"/>
                </a:lnTo>
                <a:lnTo>
                  <a:pt x="52217" y="36906"/>
                </a:lnTo>
                <a:lnTo>
                  <a:pt x="120760" y="36906"/>
                </a:lnTo>
                <a:lnTo>
                  <a:pt x="117541" y="32131"/>
                </a:lnTo>
                <a:lnTo>
                  <a:pt x="57348" y="32131"/>
                </a:lnTo>
                <a:lnTo>
                  <a:pt x="54669" y="31153"/>
                </a:lnTo>
                <a:lnTo>
                  <a:pt x="52471" y="29540"/>
                </a:lnTo>
                <a:close/>
              </a:path>
              <a:path w="127635" h="127635">
                <a:moveTo>
                  <a:pt x="89126" y="5600"/>
                </a:moveTo>
                <a:lnTo>
                  <a:pt x="67597" y="5600"/>
                </a:lnTo>
                <a:lnTo>
                  <a:pt x="73528" y="11531"/>
                </a:lnTo>
                <a:lnTo>
                  <a:pt x="73528" y="26187"/>
                </a:lnTo>
                <a:lnTo>
                  <a:pt x="67597" y="32131"/>
                </a:lnTo>
                <a:lnTo>
                  <a:pt x="117541" y="32131"/>
                </a:lnTo>
                <a:lnTo>
                  <a:pt x="108432" y="18618"/>
                </a:lnTo>
                <a:lnTo>
                  <a:pt x="89126" y="5600"/>
                </a:lnTo>
                <a:close/>
              </a:path>
              <a:path w="127635" h="127635">
                <a:moveTo>
                  <a:pt x="50738" y="8420"/>
                </a:moveTo>
                <a:lnTo>
                  <a:pt x="38692" y="8420"/>
                </a:lnTo>
                <a:lnTo>
                  <a:pt x="43988" y="11023"/>
                </a:lnTo>
                <a:lnTo>
                  <a:pt x="47607" y="15138"/>
                </a:lnTo>
                <a:lnTo>
                  <a:pt x="49220" y="9639"/>
                </a:lnTo>
                <a:lnTo>
                  <a:pt x="50738" y="8420"/>
                </a:lnTo>
                <a:close/>
              </a:path>
              <a:path w="127635" h="127635">
                <a:moveTo>
                  <a:pt x="63482" y="0"/>
                </a:moveTo>
                <a:lnTo>
                  <a:pt x="54979" y="568"/>
                </a:lnTo>
                <a:lnTo>
                  <a:pt x="46817" y="2220"/>
                </a:lnTo>
                <a:lnTo>
                  <a:pt x="39069" y="4880"/>
                </a:lnTo>
                <a:lnTo>
                  <a:pt x="31809" y="8470"/>
                </a:lnTo>
                <a:lnTo>
                  <a:pt x="32444" y="8420"/>
                </a:lnTo>
                <a:lnTo>
                  <a:pt x="50738" y="8420"/>
                </a:lnTo>
                <a:lnTo>
                  <a:pt x="54249" y="5600"/>
                </a:lnTo>
                <a:lnTo>
                  <a:pt x="89126" y="5600"/>
                </a:lnTo>
                <a:lnTo>
                  <a:pt x="88228" y="4995"/>
                </a:lnTo>
                <a:lnTo>
                  <a:pt x="63482" y="0"/>
                </a:lnTo>
                <a:close/>
              </a:path>
            </a:pathLst>
          </a:custGeom>
          <a:solidFill>
            <a:srgbClr val="127DC1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12" name="object 2"/>
          <p:cNvSpPr/>
          <p:nvPr/>
        </p:nvSpPr>
        <p:spPr>
          <a:xfrm>
            <a:off x="5866272" y="1497713"/>
            <a:ext cx="5532076" cy="467122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13" name="object 5"/>
          <p:cNvSpPr/>
          <p:nvPr/>
        </p:nvSpPr>
        <p:spPr>
          <a:xfrm>
            <a:off x="6571877" y="3865408"/>
            <a:ext cx="5308982" cy="307580"/>
          </a:xfrm>
          <a:custGeom>
            <a:avLst/>
            <a:gdLst/>
            <a:ahLst/>
            <a:cxnLst/>
            <a:rect l="l" t="t" r="r" b="b"/>
            <a:pathLst>
              <a:path w="4383405" h="2193290">
                <a:moveTo>
                  <a:pt x="0" y="2192820"/>
                </a:moveTo>
                <a:lnTo>
                  <a:pt x="0" y="152400"/>
                </a:lnTo>
                <a:lnTo>
                  <a:pt x="2381" y="64293"/>
                </a:lnTo>
                <a:lnTo>
                  <a:pt x="19050" y="19050"/>
                </a:lnTo>
                <a:lnTo>
                  <a:pt x="64293" y="2381"/>
                </a:lnTo>
                <a:lnTo>
                  <a:pt x="152400" y="0"/>
                </a:lnTo>
                <a:lnTo>
                  <a:pt x="4382998" y="0"/>
                </a:lnTo>
              </a:path>
            </a:pathLst>
          </a:custGeom>
          <a:ln w="6349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14" name="object 7"/>
          <p:cNvSpPr/>
          <p:nvPr/>
        </p:nvSpPr>
        <p:spPr>
          <a:xfrm>
            <a:off x="7816265" y="4587908"/>
            <a:ext cx="4070775" cy="1112796"/>
          </a:xfrm>
          <a:custGeom>
            <a:avLst/>
            <a:gdLst/>
            <a:ahLst/>
            <a:cxnLst/>
            <a:rect l="l" t="t" r="r" b="b"/>
            <a:pathLst>
              <a:path w="3309620" h="377189">
                <a:moveTo>
                  <a:pt x="0" y="0"/>
                </a:moveTo>
                <a:lnTo>
                  <a:pt x="0" y="224434"/>
                </a:lnTo>
                <a:lnTo>
                  <a:pt x="2381" y="312540"/>
                </a:lnTo>
                <a:lnTo>
                  <a:pt x="19050" y="357784"/>
                </a:lnTo>
                <a:lnTo>
                  <a:pt x="64293" y="374453"/>
                </a:lnTo>
                <a:lnTo>
                  <a:pt x="152400" y="376834"/>
                </a:lnTo>
                <a:lnTo>
                  <a:pt x="3308997" y="376834"/>
                </a:lnTo>
              </a:path>
            </a:pathLst>
          </a:custGeom>
          <a:ln w="6349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15" name="object 9"/>
          <p:cNvSpPr/>
          <p:nvPr/>
        </p:nvSpPr>
        <p:spPr>
          <a:xfrm>
            <a:off x="9197747" y="3813146"/>
            <a:ext cx="2683112" cy="1454974"/>
          </a:xfrm>
          <a:custGeom>
            <a:avLst/>
            <a:gdLst/>
            <a:ahLst/>
            <a:cxnLst/>
            <a:rect l="l" t="t" r="r" b="b"/>
            <a:pathLst>
              <a:path w="2118360" h="695325">
                <a:moveTo>
                  <a:pt x="0" y="0"/>
                </a:moveTo>
                <a:lnTo>
                  <a:pt x="0" y="542709"/>
                </a:lnTo>
                <a:lnTo>
                  <a:pt x="2381" y="630815"/>
                </a:lnTo>
                <a:lnTo>
                  <a:pt x="19050" y="676059"/>
                </a:lnTo>
                <a:lnTo>
                  <a:pt x="64293" y="692727"/>
                </a:lnTo>
                <a:lnTo>
                  <a:pt x="152400" y="695109"/>
                </a:lnTo>
                <a:lnTo>
                  <a:pt x="2118004" y="695109"/>
                </a:lnTo>
              </a:path>
            </a:pathLst>
          </a:custGeom>
          <a:ln w="6350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16" name="object 10"/>
          <p:cNvSpPr/>
          <p:nvPr/>
        </p:nvSpPr>
        <p:spPr>
          <a:xfrm>
            <a:off x="9624922" y="3140725"/>
            <a:ext cx="453457" cy="23557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17" name="object 11"/>
          <p:cNvSpPr/>
          <p:nvPr/>
        </p:nvSpPr>
        <p:spPr>
          <a:xfrm>
            <a:off x="11468256" y="3258512"/>
            <a:ext cx="251326" cy="19168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18" name="object 12"/>
          <p:cNvSpPr/>
          <p:nvPr/>
        </p:nvSpPr>
        <p:spPr>
          <a:xfrm>
            <a:off x="9743775" y="3550354"/>
            <a:ext cx="399349" cy="20351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19" name="object 15"/>
          <p:cNvSpPr txBox="1"/>
          <p:nvPr/>
        </p:nvSpPr>
        <p:spPr>
          <a:xfrm>
            <a:off x="10225404" y="3093502"/>
            <a:ext cx="1779084" cy="6943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rtl="0">
              <a:lnSpc>
                <a:spcPct val="108300"/>
              </a:lnSpc>
            </a:pPr>
            <a:r>
              <a:rPr lang="ru-RU" sz="800" b="1" spc="-10" dirty="0">
                <a:solidFill>
                  <a:srgbClr val="6D6E71"/>
                </a:solidFill>
                <a:latin typeface="+mj-lt"/>
                <a:cs typeface="PT Sans"/>
              </a:rPr>
              <a:t>Совместный инвестиционный</a:t>
            </a:r>
            <a:r>
              <a:rPr lang="ru-RU" sz="800" b="1" spc="-35" dirty="0">
                <a:solidFill>
                  <a:srgbClr val="6D6E71"/>
                </a:solidFill>
                <a:latin typeface="+mj-lt"/>
                <a:cs typeface="PT Sans"/>
              </a:rPr>
              <a:t> </a:t>
            </a:r>
            <a:r>
              <a:rPr lang="ru-RU" sz="800" b="1" spc="-5" dirty="0">
                <a:solidFill>
                  <a:srgbClr val="6D6E71"/>
                </a:solidFill>
                <a:latin typeface="+mj-lt"/>
                <a:cs typeface="PT Sans"/>
              </a:rPr>
              <a:t>фонд с </a:t>
            </a:r>
            <a:r>
              <a:rPr lang="ru-RU" sz="800" b="1" spc="-5" dirty="0" err="1">
                <a:solidFill>
                  <a:srgbClr val="6D6E71"/>
                </a:solidFill>
                <a:latin typeface="+mj-lt"/>
                <a:cs typeface="PT Sans"/>
              </a:rPr>
              <a:t>Qatar</a:t>
            </a:r>
            <a:r>
              <a:rPr lang="ru-RU" sz="800" b="1" spc="-80" dirty="0">
                <a:solidFill>
                  <a:srgbClr val="6D6E71"/>
                </a:solidFill>
                <a:latin typeface="+mj-lt"/>
                <a:cs typeface="PT Sans"/>
              </a:rPr>
              <a:t> </a:t>
            </a:r>
            <a:r>
              <a:rPr lang="ru-RU" sz="800" b="1" spc="-5" dirty="0" err="1" smtClean="0">
                <a:solidFill>
                  <a:srgbClr val="6D6E71"/>
                </a:solidFill>
                <a:latin typeface="+mj-lt"/>
                <a:cs typeface="PT Sans"/>
              </a:rPr>
              <a:t>Holding</a:t>
            </a:r>
            <a:endParaRPr lang="en-US" sz="800" b="1" spc="-5" dirty="0" smtClean="0">
              <a:solidFill>
                <a:srgbClr val="6D6E71"/>
              </a:solidFill>
              <a:latin typeface="+mj-lt"/>
              <a:cs typeface="PT Sans"/>
            </a:endParaRPr>
          </a:p>
          <a:p>
            <a:pPr marL="12700" marR="5080" rtl="0">
              <a:lnSpc>
                <a:spcPct val="108300"/>
              </a:lnSpc>
            </a:pPr>
            <a:endParaRPr lang="en-US" sz="800" b="1" spc="-5" dirty="0" smtClean="0">
              <a:solidFill>
                <a:srgbClr val="6D6E71"/>
              </a:solidFill>
              <a:latin typeface="+mj-lt"/>
              <a:cs typeface="PT Sans"/>
            </a:endParaRPr>
          </a:p>
          <a:p>
            <a:pPr marL="12700" marR="5080" rtl="0">
              <a:lnSpc>
                <a:spcPct val="108300"/>
              </a:lnSpc>
            </a:pPr>
            <a:endParaRPr sz="100" dirty="0">
              <a:solidFill>
                <a:prstClr val="black"/>
              </a:solidFill>
              <a:latin typeface="+mj-lt"/>
              <a:cs typeface="Times New Roman"/>
            </a:endParaRPr>
          </a:p>
          <a:p>
            <a:pPr marL="30480" marR="150495" rtl="0">
              <a:lnSpc>
                <a:spcPct val="108300"/>
              </a:lnSpc>
            </a:pPr>
            <a:r>
              <a:rPr lang="ru-RU" sz="800" b="1" spc="-35" dirty="0">
                <a:solidFill>
                  <a:srgbClr val="6D6E71"/>
                </a:solidFill>
                <a:latin typeface="+mj-lt"/>
                <a:cs typeface="PT Sans"/>
              </a:rPr>
              <a:t>Российско-индийский инвестиционный фонд</a:t>
            </a:r>
            <a:endParaRPr sz="800" dirty="0">
              <a:solidFill>
                <a:prstClr val="black"/>
              </a:solidFill>
              <a:latin typeface="+mj-lt"/>
              <a:cs typeface="PT Sans"/>
            </a:endParaRPr>
          </a:p>
        </p:txBody>
      </p:sp>
      <p:sp>
        <p:nvSpPr>
          <p:cNvPr id="220" name="object 16"/>
          <p:cNvSpPr/>
          <p:nvPr/>
        </p:nvSpPr>
        <p:spPr>
          <a:xfrm>
            <a:off x="11283494" y="4516893"/>
            <a:ext cx="26057" cy="580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21" name="object 17"/>
          <p:cNvSpPr/>
          <p:nvPr/>
        </p:nvSpPr>
        <p:spPr>
          <a:xfrm>
            <a:off x="11183110" y="4470529"/>
            <a:ext cx="680026" cy="11837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22" name="object 18"/>
          <p:cNvSpPr/>
          <p:nvPr/>
        </p:nvSpPr>
        <p:spPr>
          <a:xfrm>
            <a:off x="9287570" y="4407979"/>
            <a:ext cx="455569" cy="29929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23" name="object 19"/>
          <p:cNvSpPr txBox="1"/>
          <p:nvPr/>
        </p:nvSpPr>
        <p:spPr>
          <a:xfrm>
            <a:off x="9839137" y="4365105"/>
            <a:ext cx="1343974" cy="2787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rtl="0">
              <a:lnSpc>
                <a:spcPct val="108300"/>
              </a:lnSpc>
              <a:spcBef>
                <a:spcPts val="100"/>
              </a:spcBef>
            </a:pPr>
            <a:r>
              <a:rPr lang="ru-RU" sz="800" b="1" spc="-10" dirty="0">
                <a:solidFill>
                  <a:srgbClr val="6D6E71"/>
                </a:solidFill>
                <a:latin typeface="+mj-lt"/>
                <a:cs typeface="PT Sans"/>
              </a:rPr>
              <a:t>Российско-корейская</a:t>
            </a:r>
            <a:r>
              <a:rPr lang="ru-RU" sz="800" b="1" spc="-5" dirty="0">
                <a:solidFill>
                  <a:srgbClr val="6D6E71"/>
                </a:solidFill>
                <a:latin typeface="+mj-lt"/>
                <a:cs typeface="PT Sans"/>
              </a:rPr>
              <a:t> инвестиционная платформа</a:t>
            </a:r>
            <a:endParaRPr sz="800" dirty="0">
              <a:solidFill>
                <a:prstClr val="black"/>
              </a:solidFill>
              <a:latin typeface="+mj-lt"/>
              <a:cs typeface="PT Sans"/>
            </a:endParaRPr>
          </a:p>
        </p:txBody>
      </p:sp>
      <p:sp>
        <p:nvSpPr>
          <p:cNvPr id="224" name="object 20"/>
          <p:cNvSpPr/>
          <p:nvPr/>
        </p:nvSpPr>
        <p:spPr>
          <a:xfrm>
            <a:off x="11369396" y="5047409"/>
            <a:ext cx="28274" cy="34940"/>
          </a:xfrm>
          <a:custGeom>
            <a:avLst/>
            <a:gdLst/>
            <a:ahLst/>
            <a:cxnLst/>
            <a:rect l="l" t="t" r="r" b="b"/>
            <a:pathLst>
              <a:path w="24129" h="39370">
                <a:moveTo>
                  <a:pt x="5841" y="28244"/>
                </a:moveTo>
                <a:lnTo>
                  <a:pt x="0" y="34785"/>
                </a:lnTo>
                <a:lnTo>
                  <a:pt x="1638" y="36703"/>
                </a:lnTo>
                <a:lnTo>
                  <a:pt x="4800" y="39370"/>
                </a:lnTo>
                <a:lnTo>
                  <a:pt x="17132" y="39370"/>
                </a:lnTo>
                <a:lnTo>
                  <a:pt x="24002" y="35877"/>
                </a:lnTo>
                <a:lnTo>
                  <a:pt x="24002" y="30594"/>
                </a:lnTo>
                <a:lnTo>
                  <a:pt x="8191" y="30594"/>
                </a:lnTo>
                <a:lnTo>
                  <a:pt x="6883" y="29502"/>
                </a:lnTo>
                <a:lnTo>
                  <a:pt x="5841" y="28244"/>
                </a:lnTo>
                <a:close/>
              </a:path>
              <a:path w="24129" h="39370">
                <a:moveTo>
                  <a:pt x="24002" y="0"/>
                </a:moveTo>
                <a:lnTo>
                  <a:pt x="14516" y="0"/>
                </a:lnTo>
                <a:lnTo>
                  <a:pt x="14516" y="29502"/>
                </a:lnTo>
                <a:lnTo>
                  <a:pt x="12661" y="30594"/>
                </a:lnTo>
                <a:lnTo>
                  <a:pt x="24002" y="30594"/>
                </a:lnTo>
                <a:lnTo>
                  <a:pt x="2400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25" name="object 21"/>
          <p:cNvSpPr/>
          <p:nvPr/>
        </p:nvSpPr>
        <p:spPr>
          <a:xfrm>
            <a:off x="11418672" y="5047413"/>
            <a:ext cx="32738" cy="34940"/>
          </a:xfrm>
          <a:custGeom>
            <a:avLst/>
            <a:gdLst/>
            <a:ahLst/>
            <a:cxnLst/>
            <a:rect l="l" t="t" r="r" b="b"/>
            <a:pathLst>
              <a:path w="27939" h="39370">
                <a:moveTo>
                  <a:pt x="20078" y="0"/>
                </a:moveTo>
                <a:lnTo>
                  <a:pt x="0" y="0"/>
                </a:lnTo>
                <a:lnTo>
                  <a:pt x="0" y="38938"/>
                </a:lnTo>
                <a:lnTo>
                  <a:pt x="22364" y="38938"/>
                </a:lnTo>
                <a:lnTo>
                  <a:pt x="27609" y="35178"/>
                </a:lnTo>
                <a:lnTo>
                  <a:pt x="27609" y="31673"/>
                </a:lnTo>
                <a:lnTo>
                  <a:pt x="9499" y="31673"/>
                </a:lnTo>
                <a:lnTo>
                  <a:pt x="9499" y="22237"/>
                </a:lnTo>
                <a:lnTo>
                  <a:pt x="27609" y="22237"/>
                </a:lnTo>
                <a:lnTo>
                  <a:pt x="27609" y="22085"/>
                </a:lnTo>
                <a:lnTo>
                  <a:pt x="24714" y="19138"/>
                </a:lnTo>
                <a:lnTo>
                  <a:pt x="20954" y="18097"/>
                </a:lnTo>
                <a:lnTo>
                  <a:pt x="22910" y="17221"/>
                </a:lnTo>
                <a:lnTo>
                  <a:pt x="24549" y="15036"/>
                </a:lnTo>
                <a:lnTo>
                  <a:pt x="9499" y="14998"/>
                </a:lnTo>
                <a:lnTo>
                  <a:pt x="9499" y="7188"/>
                </a:lnTo>
                <a:lnTo>
                  <a:pt x="24549" y="7188"/>
                </a:lnTo>
                <a:lnTo>
                  <a:pt x="24549" y="4178"/>
                </a:lnTo>
                <a:lnTo>
                  <a:pt x="20078" y="0"/>
                </a:lnTo>
                <a:close/>
              </a:path>
              <a:path w="27939" h="39370">
                <a:moveTo>
                  <a:pt x="27609" y="22237"/>
                </a:moveTo>
                <a:lnTo>
                  <a:pt x="16205" y="22237"/>
                </a:lnTo>
                <a:lnTo>
                  <a:pt x="18160" y="23990"/>
                </a:lnTo>
                <a:lnTo>
                  <a:pt x="18160" y="30098"/>
                </a:lnTo>
                <a:lnTo>
                  <a:pt x="16205" y="31673"/>
                </a:lnTo>
                <a:lnTo>
                  <a:pt x="27609" y="31673"/>
                </a:lnTo>
                <a:lnTo>
                  <a:pt x="27609" y="22237"/>
                </a:lnTo>
                <a:close/>
              </a:path>
              <a:path w="27939" h="39370">
                <a:moveTo>
                  <a:pt x="24549" y="7188"/>
                </a:moveTo>
                <a:lnTo>
                  <a:pt x="13703" y="7188"/>
                </a:lnTo>
                <a:lnTo>
                  <a:pt x="15112" y="8889"/>
                </a:lnTo>
                <a:lnTo>
                  <a:pt x="15112" y="13627"/>
                </a:lnTo>
                <a:lnTo>
                  <a:pt x="13703" y="14998"/>
                </a:lnTo>
                <a:lnTo>
                  <a:pt x="24549" y="14998"/>
                </a:lnTo>
                <a:lnTo>
                  <a:pt x="24549" y="718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26" name="object 22"/>
          <p:cNvSpPr/>
          <p:nvPr/>
        </p:nvSpPr>
        <p:spPr>
          <a:xfrm>
            <a:off x="11470780" y="5064690"/>
            <a:ext cx="11161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486" y="0"/>
                </a:lnTo>
              </a:path>
            </a:pathLst>
          </a:custGeom>
          <a:ln w="3893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27" name="object 23"/>
          <p:cNvSpPr/>
          <p:nvPr/>
        </p:nvSpPr>
        <p:spPr>
          <a:xfrm>
            <a:off x="11501070" y="5047027"/>
            <a:ext cx="35714" cy="36067"/>
          </a:xfrm>
          <a:custGeom>
            <a:avLst/>
            <a:gdLst/>
            <a:ahLst/>
            <a:cxnLst/>
            <a:rect l="l" t="t" r="r" b="b"/>
            <a:pathLst>
              <a:path w="30479" h="40639">
                <a:moveTo>
                  <a:pt x="26123" y="0"/>
                </a:moveTo>
                <a:lnTo>
                  <a:pt x="20675" y="0"/>
                </a:lnTo>
                <a:lnTo>
                  <a:pt x="11669" y="1705"/>
                </a:lnTo>
                <a:lnTo>
                  <a:pt x="5203" y="6207"/>
                </a:lnTo>
                <a:lnTo>
                  <a:pt x="1305" y="12580"/>
                </a:lnTo>
                <a:lnTo>
                  <a:pt x="0" y="19900"/>
                </a:lnTo>
                <a:lnTo>
                  <a:pt x="1318" y="27278"/>
                </a:lnTo>
                <a:lnTo>
                  <a:pt x="5270" y="33728"/>
                </a:lnTo>
                <a:lnTo>
                  <a:pt x="11851" y="38296"/>
                </a:lnTo>
                <a:lnTo>
                  <a:pt x="21056" y="40030"/>
                </a:lnTo>
                <a:lnTo>
                  <a:pt x="25857" y="40030"/>
                </a:lnTo>
                <a:lnTo>
                  <a:pt x="28587" y="38823"/>
                </a:lnTo>
                <a:lnTo>
                  <a:pt x="30162" y="37833"/>
                </a:lnTo>
                <a:lnTo>
                  <a:pt x="30162" y="29933"/>
                </a:lnTo>
                <a:lnTo>
                  <a:pt x="13690" y="29933"/>
                </a:lnTo>
                <a:lnTo>
                  <a:pt x="10083" y="25247"/>
                </a:lnTo>
                <a:lnTo>
                  <a:pt x="10083" y="14554"/>
                </a:lnTo>
                <a:lnTo>
                  <a:pt x="13690" y="9855"/>
                </a:lnTo>
                <a:lnTo>
                  <a:pt x="30162" y="9855"/>
                </a:lnTo>
                <a:lnTo>
                  <a:pt x="30162" y="2222"/>
                </a:lnTo>
                <a:lnTo>
                  <a:pt x="27940" y="1028"/>
                </a:lnTo>
                <a:lnTo>
                  <a:pt x="26123" y="0"/>
                </a:lnTo>
                <a:close/>
              </a:path>
              <a:path w="30479" h="40639">
                <a:moveTo>
                  <a:pt x="30162" y="27698"/>
                </a:moveTo>
                <a:lnTo>
                  <a:pt x="28257" y="28854"/>
                </a:lnTo>
                <a:lnTo>
                  <a:pt x="25857" y="29933"/>
                </a:lnTo>
                <a:lnTo>
                  <a:pt x="30162" y="29933"/>
                </a:lnTo>
                <a:lnTo>
                  <a:pt x="30162" y="27698"/>
                </a:lnTo>
                <a:close/>
              </a:path>
              <a:path w="30479" h="40639">
                <a:moveTo>
                  <a:pt x="30162" y="9855"/>
                </a:moveTo>
                <a:lnTo>
                  <a:pt x="25806" y="9855"/>
                </a:lnTo>
                <a:lnTo>
                  <a:pt x="27940" y="11112"/>
                </a:lnTo>
                <a:lnTo>
                  <a:pt x="30162" y="12382"/>
                </a:lnTo>
                <a:lnTo>
                  <a:pt x="30162" y="985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28" name="object 24"/>
          <p:cNvSpPr/>
          <p:nvPr/>
        </p:nvSpPr>
        <p:spPr>
          <a:xfrm>
            <a:off x="11358605" y="4874143"/>
            <a:ext cx="207592" cy="157228"/>
          </a:xfrm>
          <a:custGeom>
            <a:avLst/>
            <a:gdLst/>
            <a:ahLst/>
            <a:cxnLst/>
            <a:rect l="l" t="t" r="r" b="b"/>
            <a:pathLst>
              <a:path w="177164" h="177164">
                <a:moveTo>
                  <a:pt x="88531" y="0"/>
                </a:moveTo>
                <a:lnTo>
                  <a:pt x="54103" y="6968"/>
                </a:lnTo>
                <a:lnTo>
                  <a:pt x="25958" y="25960"/>
                </a:lnTo>
                <a:lnTo>
                  <a:pt x="6967" y="54108"/>
                </a:lnTo>
                <a:lnTo>
                  <a:pt x="0" y="88544"/>
                </a:lnTo>
                <a:lnTo>
                  <a:pt x="1699" y="105957"/>
                </a:lnTo>
                <a:lnTo>
                  <a:pt x="25920" y="151168"/>
                </a:lnTo>
                <a:lnTo>
                  <a:pt x="71129" y="175399"/>
                </a:lnTo>
                <a:lnTo>
                  <a:pt x="88531" y="177101"/>
                </a:lnTo>
                <a:lnTo>
                  <a:pt x="105944" y="175399"/>
                </a:lnTo>
                <a:lnTo>
                  <a:pt x="122439" y="170402"/>
                </a:lnTo>
                <a:lnTo>
                  <a:pt x="137636" y="162271"/>
                </a:lnTo>
                <a:lnTo>
                  <a:pt x="139449" y="160782"/>
                </a:lnTo>
                <a:lnTo>
                  <a:pt x="83464" y="160782"/>
                </a:lnTo>
                <a:lnTo>
                  <a:pt x="70659" y="158747"/>
                </a:lnTo>
                <a:lnTo>
                  <a:pt x="37325" y="139750"/>
                </a:lnTo>
                <a:lnTo>
                  <a:pt x="17519" y="102781"/>
                </a:lnTo>
                <a:lnTo>
                  <a:pt x="16128" y="88544"/>
                </a:lnTo>
                <a:lnTo>
                  <a:pt x="17519" y="74306"/>
                </a:lnTo>
                <a:lnTo>
                  <a:pt x="37325" y="37338"/>
                </a:lnTo>
                <a:lnTo>
                  <a:pt x="57950" y="25133"/>
                </a:lnTo>
                <a:lnTo>
                  <a:pt x="101548" y="25133"/>
                </a:lnTo>
                <a:lnTo>
                  <a:pt x="100507" y="23863"/>
                </a:lnTo>
                <a:lnTo>
                  <a:pt x="98907" y="22275"/>
                </a:lnTo>
                <a:lnTo>
                  <a:pt x="94754" y="19062"/>
                </a:lnTo>
                <a:lnTo>
                  <a:pt x="93484" y="18453"/>
                </a:lnTo>
                <a:lnTo>
                  <a:pt x="89712" y="15925"/>
                </a:lnTo>
                <a:lnTo>
                  <a:pt x="138969" y="15925"/>
                </a:lnTo>
                <a:lnTo>
                  <a:pt x="137636" y="14830"/>
                </a:lnTo>
                <a:lnTo>
                  <a:pt x="122439" y="6699"/>
                </a:lnTo>
                <a:lnTo>
                  <a:pt x="105944" y="1701"/>
                </a:lnTo>
                <a:lnTo>
                  <a:pt x="88531" y="0"/>
                </a:lnTo>
                <a:close/>
              </a:path>
              <a:path w="177164" h="177164">
                <a:moveTo>
                  <a:pt x="101548" y="25133"/>
                </a:moveTo>
                <a:lnTo>
                  <a:pt x="57950" y="25133"/>
                </a:lnTo>
                <a:lnTo>
                  <a:pt x="63157" y="25234"/>
                </a:lnTo>
                <a:lnTo>
                  <a:pt x="72734" y="26243"/>
                </a:lnTo>
                <a:lnTo>
                  <a:pt x="98247" y="48145"/>
                </a:lnTo>
                <a:lnTo>
                  <a:pt x="90890" y="51512"/>
                </a:lnTo>
                <a:lnTo>
                  <a:pt x="84026" y="55799"/>
                </a:lnTo>
                <a:lnTo>
                  <a:pt x="61117" y="86325"/>
                </a:lnTo>
                <a:lnTo>
                  <a:pt x="57389" y="109651"/>
                </a:lnTo>
                <a:lnTo>
                  <a:pt x="58519" y="121342"/>
                </a:lnTo>
                <a:lnTo>
                  <a:pt x="78473" y="156806"/>
                </a:lnTo>
                <a:lnTo>
                  <a:pt x="83464" y="160782"/>
                </a:lnTo>
                <a:lnTo>
                  <a:pt x="139449" y="160782"/>
                </a:lnTo>
                <a:lnTo>
                  <a:pt x="149686" y="152374"/>
                </a:lnTo>
                <a:lnTo>
                  <a:pt x="108203" y="152361"/>
                </a:lnTo>
                <a:lnTo>
                  <a:pt x="97777" y="150075"/>
                </a:lnTo>
                <a:lnTo>
                  <a:pt x="93408" y="147205"/>
                </a:lnTo>
                <a:lnTo>
                  <a:pt x="83756" y="138252"/>
                </a:lnTo>
                <a:lnTo>
                  <a:pt x="80759" y="133642"/>
                </a:lnTo>
                <a:lnTo>
                  <a:pt x="78460" y="128778"/>
                </a:lnTo>
                <a:lnTo>
                  <a:pt x="85771" y="125489"/>
                </a:lnTo>
                <a:lnTo>
                  <a:pt x="92611" y="121259"/>
                </a:lnTo>
                <a:lnTo>
                  <a:pt x="98884" y="116144"/>
                </a:lnTo>
                <a:lnTo>
                  <a:pt x="101691" y="113169"/>
                </a:lnTo>
                <a:lnTo>
                  <a:pt x="74079" y="113169"/>
                </a:lnTo>
                <a:lnTo>
                  <a:pt x="73888" y="111417"/>
                </a:lnTo>
                <a:lnTo>
                  <a:pt x="89674" y="71107"/>
                </a:lnTo>
                <a:lnTo>
                  <a:pt x="102704" y="63741"/>
                </a:lnTo>
                <a:lnTo>
                  <a:pt x="118609" y="63741"/>
                </a:lnTo>
                <a:lnTo>
                  <a:pt x="117917" y="56565"/>
                </a:lnTo>
                <a:lnTo>
                  <a:pt x="114328" y="44597"/>
                </a:lnTo>
                <a:lnTo>
                  <a:pt x="108487" y="33603"/>
                </a:lnTo>
                <a:lnTo>
                  <a:pt x="101548" y="25133"/>
                </a:lnTo>
                <a:close/>
              </a:path>
              <a:path w="177164" h="177164">
                <a:moveTo>
                  <a:pt x="138969" y="15925"/>
                </a:moveTo>
                <a:lnTo>
                  <a:pt x="89712" y="15925"/>
                </a:lnTo>
                <a:lnTo>
                  <a:pt x="91198" y="15989"/>
                </a:lnTo>
                <a:lnTo>
                  <a:pt x="95592" y="16484"/>
                </a:lnTo>
                <a:lnTo>
                  <a:pt x="134228" y="32350"/>
                </a:lnTo>
                <a:lnTo>
                  <a:pt x="159567" y="74306"/>
                </a:lnTo>
                <a:lnTo>
                  <a:pt x="160959" y="88544"/>
                </a:lnTo>
                <a:lnTo>
                  <a:pt x="159639" y="102352"/>
                </a:lnTo>
                <a:lnTo>
                  <a:pt x="141833" y="137541"/>
                </a:lnTo>
                <a:lnTo>
                  <a:pt x="112344" y="152374"/>
                </a:lnTo>
                <a:lnTo>
                  <a:pt x="149701" y="152361"/>
                </a:lnTo>
                <a:lnTo>
                  <a:pt x="175386" y="105957"/>
                </a:lnTo>
                <a:lnTo>
                  <a:pt x="177088" y="88544"/>
                </a:lnTo>
                <a:lnTo>
                  <a:pt x="175377" y="71107"/>
                </a:lnTo>
                <a:lnTo>
                  <a:pt x="170389" y="54643"/>
                </a:lnTo>
                <a:lnTo>
                  <a:pt x="162258" y="39447"/>
                </a:lnTo>
                <a:lnTo>
                  <a:pt x="151155" y="25933"/>
                </a:lnTo>
                <a:lnTo>
                  <a:pt x="138969" y="15925"/>
                </a:lnTo>
                <a:close/>
              </a:path>
              <a:path w="177164" h="177164">
                <a:moveTo>
                  <a:pt x="118609" y="63741"/>
                </a:moveTo>
                <a:lnTo>
                  <a:pt x="102704" y="63741"/>
                </a:lnTo>
                <a:lnTo>
                  <a:pt x="102908" y="65544"/>
                </a:lnTo>
                <a:lnTo>
                  <a:pt x="103022" y="69227"/>
                </a:lnTo>
                <a:lnTo>
                  <a:pt x="87172" y="105816"/>
                </a:lnTo>
                <a:lnTo>
                  <a:pt x="74079" y="113169"/>
                </a:lnTo>
                <a:lnTo>
                  <a:pt x="101691" y="113169"/>
                </a:lnTo>
                <a:lnTo>
                  <a:pt x="119138" y="69227"/>
                </a:lnTo>
                <a:lnTo>
                  <a:pt x="118609" y="63741"/>
                </a:lnTo>
                <a:close/>
              </a:path>
            </a:pathLst>
          </a:custGeom>
          <a:solidFill>
            <a:srgbClr val="E31B23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29" name="object 25"/>
          <p:cNvSpPr/>
          <p:nvPr/>
        </p:nvSpPr>
        <p:spPr>
          <a:xfrm>
            <a:off x="9363490" y="4893154"/>
            <a:ext cx="379647" cy="28754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30" name="object 26"/>
          <p:cNvSpPr txBox="1"/>
          <p:nvPr/>
        </p:nvSpPr>
        <p:spPr>
          <a:xfrm>
            <a:off x="9839134" y="4869161"/>
            <a:ext cx="1275813" cy="2787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rtl="0">
              <a:lnSpc>
                <a:spcPct val="108300"/>
              </a:lnSpc>
              <a:spcBef>
                <a:spcPts val="100"/>
              </a:spcBef>
            </a:pPr>
            <a:r>
              <a:rPr lang="ru-RU" sz="800" b="1" spc="-5" dirty="0">
                <a:solidFill>
                  <a:srgbClr val="6D6E71"/>
                </a:solidFill>
                <a:latin typeface="+mj-lt"/>
                <a:cs typeface="PT Sans"/>
              </a:rPr>
              <a:t>Российско-японский инвестиционный фонд</a:t>
            </a:r>
            <a:endParaRPr sz="800" dirty="0">
              <a:solidFill>
                <a:prstClr val="black"/>
              </a:solidFill>
              <a:latin typeface="+mj-lt"/>
              <a:cs typeface="PT Sans"/>
            </a:endParaRPr>
          </a:p>
        </p:txBody>
      </p:sp>
      <p:sp>
        <p:nvSpPr>
          <p:cNvPr id="231" name="object 28"/>
          <p:cNvSpPr/>
          <p:nvPr/>
        </p:nvSpPr>
        <p:spPr>
          <a:xfrm>
            <a:off x="11228733" y="5410243"/>
            <a:ext cx="180806" cy="136941"/>
          </a:xfrm>
          <a:custGeom>
            <a:avLst/>
            <a:gdLst/>
            <a:ahLst/>
            <a:cxnLst/>
            <a:rect l="l" t="t" r="r" b="b"/>
            <a:pathLst>
              <a:path w="154304" h="154304">
                <a:moveTo>
                  <a:pt x="77063" y="0"/>
                </a:moveTo>
                <a:lnTo>
                  <a:pt x="0" y="77038"/>
                </a:lnTo>
                <a:lnTo>
                  <a:pt x="77063" y="154089"/>
                </a:lnTo>
                <a:lnTo>
                  <a:pt x="154114" y="77038"/>
                </a:lnTo>
                <a:lnTo>
                  <a:pt x="770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32" name="object 29"/>
          <p:cNvSpPr/>
          <p:nvPr/>
        </p:nvSpPr>
        <p:spPr>
          <a:xfrm>
            <a:off x="11330708" y="5460102"/>
            <a:ext cx="75150" cy="56918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41300" y="0"/>
                </a:moveTo>
                <a:lnTo>
                  <a:pt x="0" y="41300"/>
                </a:lnTo>
                <a:lnTo>
                  <a:pt x="22732" y="64020"/>
                </a:lnTo>
                <a:lnTo>
                  <a:pt x="64020" y="22720"/>
                </a:lnTo>
                <a:lnTo>
                  <a:pt x="41300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33" name="object 30"/>
          <p:cNvSpPr/>
          <p:nvPr/>
        </p:nvSpPr>
        <p:spPr>
          <a:xfrm>
            <a:off x="11306373" y="5508078"/>
            <a:ext cx="44644" cy="33813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22555" y="0"/>
                </a:moveTo>
                <a:lnTo>
                  <a:pt x="0" y="22567"/>
                </a:lnTo>
                <a:lnTo>
                  <a:pt x="15455" y="38011"/>
                </a:lnTo>
                <a:lnTo>
                  <a:pt x="38011" y="15443"/>
                </a:lnTo>
                <a:lnTo>
                  <a:pt x="22555" y="0"/>
                </a:lnTo>
                <a:close/>
              </a:path>
            </a:pathLst>
          </a:custGeom>
          <a:solidFill>
            <a:srgbClr val="FFCB04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34" name="object 31"/>
          <p:cNvSpPr/>
          <p:nvPr/>
        </p:nvSpPr>
        <p:spPr>
          <a:xfrm>
            <a:off x="11243216" y="5440392"/>
            <a:ext cx="129464" cy="76642"/>
          </a:xfrm>
          <a:custGeom>
            <a:avLst/>
            <a:gdLst/>
            <a:ahLst/>
            <a:cxnLst/>
            <a:rect l="l" t="t" r="r" b="b"/>
            <a:pathLst>
              <a:path w="110489" h="86360">
                <a:moveTo>
                  <a:pt x="22567" y="22377"/>
                </a:moveTo>
                <a:lnTo>
                  <a:pt x="0" y="44932"/>
                </a:lnTo>
                <a:lnTo>
                  <a:pt x="40944" y="85890"/>
                </a:lnTo>
                <a:lnTo>
                  <a:pt x="80055" y="46786"/>
                </a:lnTo>
                <a:lnTo>
                  <a:pt x="46951" y="46786"/>
                </a:lnTo>
                <a:lnTo>
                  <a:pt x="22567" y="22377"/>
                </a:lnTo>
                <a:close/>
              </a:path>
              <a:path w="110489" h="86360">
                <a:moveTo>
                  <a:pt x="93751" y="0"/>
                </a:moveTo>
                <a:lnTo>
                  <a:pt x="46951" y="46786"/>
                </a:lnTo>
                <a:lnTo>
                  <a:pt x="80055" y="46786"/>
                </a:lnTo>
                <a:lnTo>
                  <a:pt x="110299" y="16548"/>
                </a:lnTo>
                <a:lnTo>
                  <a:pt x="93751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35" name="object 32"/>
          <p:cNvSpPr/>
          <p:nvPr/>
        </p:nvSpPr>
        <p:spPr>
          <a:xfrm>
            <a:off x="11276069" y="5418734"/>
            <a:ext cx="66965" cy="50719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41300" y="0"/>
                </a:moveTo>
                <a:lnTo>
                  <a:pt x="0" y="41313"/>
                </a:lnTo>
                <a:lnTo>
                  <a:pt x="15621" y="56934"/>
                </a:lnTo>
                <a:lnTo>
                  <a:pt x="56934" y="15633"/>
                </a:lnTo>
                <a:lnTo>
                  <a:pt x="41300" y="0"/>
                </a:lnTo>
                <a:close/>
              </a:path>
            </a:pathLst>
          </a:custGeom>
          <a:solidFill>
            <a:srgbClr val="FFCB04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36" name="object 33"/>
          <p:cNvSpPr/>
          <p:nvPr/>
        </p:nvSpPr>
        <p:spPr>
          <a:xfrm>
            <a:off x="11447794" y="5452997"/>
            <a:ext cx="40923" cy="51845"/>
          </a:xfrm>
          <a:custGeom>
            <a:avLst/>
            <a:gdLst/>
            <a:ahLst/>
            <a:cxnLst/>
            <a:rect l="l" t="t" r="r" b="b"/>
            <a:pathLst>
              <a:path w="34925" h="58420">
                <a:moveTo>
                  <a:pt x="6032" y="41541"/>
                </a:moveTo>
                <a:lnTo>
                  <a:pt x="0" y="41541"/>
                </a:lnTo>
                <a:lnTo>
                  <a:pt x="0" y="46431"/>
                </a:lnTo>
                <a:lnTo>
                  <a:pt x="1752" y="50482"/>
                </a:lnTo>
                <a:lnTo>
                  <a:pt x="5118" y="53619"/>
                </a:lnTo>
                <a:lnTo>
                  <a:pt x="8483" y="56832"/>
                </a:lnTo>
                <a:lnTo>
                  <a:pt x="12598" y="58356"/>
                </a:lnTo>
                <a:lnTo>
                  <a:pt x="22148" y="58356"/>
                </a:lnTo>
                <a:lnTo>
                  <a:pt x="26200" y="56743"/>
                </a:lnTo>
                <a:lnTo>
                  <a:pt x="30218" y="52933"/>
                </a:lnTo>
                <a:lnTo>
                  <a:pt x="17335" y="52933"/>
                </a:lnTo>
                <a:lnTo>
                  <a:pt x="14135" y="52857"/>
                </a:lnTo>
                <a:lnTo>
                  <a:pt x="11455" y="51790"/>
                </a:lnTo>
                <a:lnTo>
                  <a:pt x="9245" y="49644"/>
                </a:lnTo>
                <a:lnTo>
                  <a:pt x="7111" y="47358"/>
                </a:lnTo>
                <a:lnTo>
                  <a:pt x="6155" y="44983"/>
                </a:lnTo>
                <a:lnTo>
                  <a:pt x="6032" y="41541"/>
                </a:lnTo>
                <a:close/>
              </a:path>
              <a:path w="34925" h="58420">
                <a:moveTo>
                  <a:pt x="22072" y="0"/>
                </a:moveTo>
                <a:lnTo>
                  <a:pt x="17792" y="0"/>
                </a:lnTo>
                <a:lnTo>
                  <a:pt x="13284" y="76"/>
                </a:lnTo>
                <a:lnTo>
                  <a:pt x="9474" y="1447"/>
                </a:lnTo>
                <a:lnTo>
                  <a:pt x="6337" y="4279"/>
                </a:lnTo>
                <a:lnTo>
                  <a:pt x="3289" y="7175"/>
                </a:lnTo>
                <a:lnTo>
                  <a:pt x="1752" y="10769"/>
                </a:lnTo>
                <a:lnTo>
                  <a:pt x="1752" y="17335"/>
                </a:lnTo>
                <a:lnTo>
                  <a:pt x="2133" y="19240"/>
                </a:lnTo>
                <a:lnTo>
                  <a:pt x="2984" y="21005"/>
                </a:lnTo>
                <a:lnTo>
                  <a:pt x="3822" y="22910"/>
                </a:lnTo>
                <a:lnTo>
                  <a:pt x="4965" y="24434"/>
                </a:lnTo>
                <a:lnTo>
                  <a:pt x="6489" y="25730"/>
                </a:lnTo>
                <a:lnTo>
                  <a:pt x="7785" y="26873"/>
                </a:lnTo>
                <a:lnTo>
                  <a:pt x="16421" y="30010"/>
                </a:lnTo>
                <a:lnTo>
                  <a:pt x="18402" y="30556"/>
                </a:lnTo>
                <a:lnTo>
                  <a:pt x="28955" y="44983"/>
                </a:lnTo>
                <a:lnTo>
                  <a:pt x="27889" y="47663"/>
                </a:lnTo>
                <a:lnTo>
                  <a:pt x="23380" y="51866"/>
                </a:lnTo>
                <a:lnTo>
                  <a:pt x="20624" y="52933"/>
                </a:lnTo>
                <a:lnTo>
                  <a:pt x="30218" y="52933"/>
                </a:lnTo>
                <a:lnTo>
                  <a:pt x="33007" y="50330"/>
                </a:lnTo>
                <a:lnTo>
                  <a:pt x="34683" y="46431"/>
                </a:lnTo>
                <a:lnTo>
                  <a:pt x="34683" y="39560"/>
                </a:lnTo>
                <a:lnTo>
                  <a:pt x="29413" y="30010"/>
                </a:lnTo>
                <a:lnTo>
                  <a:pt x="27965" y="28714"/>
                </a:lnTo>
                <a:lnTo>
                  <a:pt x="26276" y="27647"/>
                </a:lnTo>
                <a:lnTo>
                  <a:pt x="24218" y="26873"/>
                </a:lnTo>
                <a:lnTo>
                  <a:pt x="18554" y="25196"/>
                </a:lnTo>
                <a:lnTo>
                  <a:pt x="16116" y="24523"/>
                </a:lnTo>
                <a:lnTo>
                  <a:pt x="14439" y="23977"/>
                </a:lnTo>
                <a:lnTo>
                  <a:pt x="11302" y="22606"/>
                </a:lnTo>
                <a:lnTo>
                  <a:pt x="10007" y="21615"/>
                </a:lnTo>
                <a:lnTo>
                  <a:pt x="9093" y="20459"/>
                </a:lnTo>
                <a:lnTo>
                  <a:pt x="7950" y="19088"/>
                </a:lnTo>
                <a:lnTo>
                  <a:pt x="7416" y="17335"/>
                </a:lnTo>
                <a:lnTo>
                  <a:pt x="7449" y="12446"/>
                </a:lnTo>
                <a:lnTo>
                  <a:pt x="8407" y="10236"/>
                </a:lnTo>
                <a:lnTo>
                  <a:pt x="10312" y="8242"/>
                </a:lnTo>
                <a:lnTo>
                  <a:pt x="12141" y="6413"/>
                </a:lnTo>
                <a:lnTo>
                  <a:pt x="14439" y="5422"/>
                </a:lnTo>
                <a:lnTo>
                  <a:pt x="29821" y="5422"/>
                </a:lnTo>
                <a:lnTo>
                  <a:pt x="25742" y="1447"/>
                </a:lnTo>
                <a:lnTo>
                  <a:pt x="22072" y="0"/>
                </a:lnTo>
                <a:close/>
              </a:path>
              <a:path w="34925" h="58420">
                <a:moveTo>
                  <a:pt x="29821" y="5422"/>
                </a:moveTo>
                <a:lnTo>
                  <a:pt x="20078" y="5422"/>
                </a:lnTo>
                <a:lnTo>
                  <a:pt x="22453" y="6413"/>
                </a:lnTo>
                <a:lnTo>
                  <a:pt x="24526" y="8318"/>
                </a:lnTo>
                <a:lnTo>
                  <a:pt x="26428" y="10160"/>
                </a:lnTo>
                <a:lnTo>
                  <a:pt x="27419" y="12446"/>
                </a:lnTo>
                <a:lnTo>
                  <a:pt x="27419" y="15265"/>
                </a:lnTo>
                <a:lnTo>
                  <a:pt x="33299" y="15265"/>
                </a:lnTo>
                <a:lnTo>
                  <a:pt x="33234" y="10769"/>
                </a:lnTo>
                <a:lnTo>
                  <a:pt x="31775" y="7327"/>
                </a:lnTo>
                <a:lnTo>
                  <a:pt x="29821" y="5422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37" name="object 34"/>
          <p:cNvSpPr/>
          <p:nvPr/>
        </p:nvSpPr>
        <p:spPr>
          <a:xfrm>
            <a:off x="11509810" y="5452998"/>
            <a:ext cx="57293" cy="51845"/>
          </a:xfrm>
          <a:custGeom>
            <a:avLst/>
            <a:gdLst/>
            <a:ahLst/>
            <a:cxnLst/>
            <a:rect l="l" t="t" r="r" b="b"/>
            <a:pathLst>
              <a:path w="48895" h="58420">
                <a:moveTo>
                  <a:pt x="32080" y="0"/>
                </a:moveTo>
                <a:lnTo>
                  <a:pt x="29184" y="0"/>
                </a:lnTo>
                <a:lnTo>
                  <a:pt x="21094" y="76"/>
                </a:lnTo>
                <a:lnTo>
                  <a:pt x="14211" y="2819"/>
                </a:lnTo>
                <a:lnTo>
                  <a:pt x="8559" y="8470"/>
                </a:lnTo>
                <a:lnTo>
                  <a:pt x="2832" y="14122"/>
                </a:lnTo>
                <a:lnTo>
                  <a:pt x="0" y="20993"/>
                </a:lnTo>
                <a:lnTo>
                  <a:pt x="76" y="37274"/>
                </a:lnTo>
                <a:lnTo>
                  <a:pt x="2908" y="44221"/>
                </a:lnTo>
                <a:lnTo>
                  <a:pt x="8559" y="49949"/>
                </a:lnTo>
                <a:lnTo>
                  <a:pt x="14363" y="55524"/>
                </a:lnTo>
                <a:lnTo>
                  <a:pt x="21386" y="58356"/>
                </a:lnTo>
                <a:lnTo>
                  <a:pt x="34912" y="58356"/>
                </a:lnTo>
                <a:lnTo>
                  <a:pt x="39954" y="56896"/>
                </a:lnTo>
                <a:lnTo>
                  <a:pt x="44691" y="54076"/>
                </a:lnTo>
                <a:lnTo>
                  <a:pt x="46189" y="53136"/>
                </a:lnTo>
                <a:lnTo>
                  <a:pt x="46448" y="52933"/>
                </a:lnTo>
                <a:lnTo>
                  <a:pt x="23152" y="52933"/>
                </a:lnTo>
                <a:lnTo>
                  <a:pt x="17564" y="50558"/>
                </a:lnTo>
                <a:lnTo>
                  <a:pt x="8026" y="41160"/>
                </a:lnTo>
                <a:lnTo>
                  <a:pt x="5651" y="35509"/>
                </a:lnTo>
                <a:lnTo>
                  <a:pt x="5651" y="22682"/>
                </a:lnTo>
                <a:lnTo>
                  <a:pt x="8026" y="17183"/>
                </a:lnTo>
                <a:lnTo>
                  <a:pt x="12687" y="12522"/>
                </a:lnTo>
                <a:lnTo>
                  <a:pt x="17348" y="7785"/>
                </a:lnTo>
                <a:lnTo>
                  <a:pt x="22923" y="5422"/>
                </a:lnTo>
                <a:lnTo>
                  <a:pt x="46545" y="5422"/>
                </a:lnTo>
                <a:lnTo>
                  <a:pt x="45453" y="4737"/>
                </a:lnTo>
                <a:lnTo>
                  <a:pt x="43091" y="3048"/>
                </a:lnTo>
                <a:lnTo>
                  <a:pt x="40487" y="1905"/>
                </a:lnTo>
                <a:lnTo>
                  <a:pt x="37744" y="1219"/>
                </a:lnTo>
                <a:lnTo>
                  <a:pt x="34912" y="381"/>
                </a:lnTo>
                <a:lnTo>
                  <a:pt x="32080" y="0"/>
                </a:lnTo>
                <a:close/>
              </a:path>
              <a:path w="48895" h="58420">
                <a:moveTo>
                  <a:pt x="48818" y="43040"/>
                </a:moveTo>
                <a:lnTo>
                  <a:pt x="46596" y="46024"/>
                </a:lnTo>
                <a:lnTo>
                  <a:pt x="43903" y="48437"/>
                </a:lnTo>
                <a:lnTo>
                  <a:pt x="37045" y="52006"/>
                </a:lnTo>
                <a:lnTo>
                  <a:pt x="33464" y="52933"/>
                </a:lnTo>
                <a:lnTo>
                  <a:pt x="46448" y="52933"/>
                </a:lnTo>
                <a:lnTo>
                  <a:pt x="47620" y="52006"/>
                </a:lnTo>
                <a:lnTo>
                  <a:pt x="48818" y="50952"/>
                </a:lnTo>
                <a:lnTo>
                  <a:pt x="48818" y="43040"/>
                </a:lnTo>
                <a:close/>
              </a:path>
              <a:path w="48895" h="58420">
                <a:moveTo>
                  <a:pt x="46545" y="5422"/>
                </a:moveTo>
                <a:lnTo>
                  <a:pt x="33159" y="5422"/>
                </a:lnTo>
                <a:lnTo>
                  <a:pt x="36893" y="6337"/>
                </a:lnTo>
                <a:lnTo>
                  <a:pt x="40487" y="8089"/>
                </a:lnTo>
                <a:lnTo>
                  <a:pt x="44005" y="9893"/>
                </a:lnTo>
                <a:lnTo>
                  <a:pt x="46774" y="12204"/>
                </a:lnTo>
                <a:lnTo>
                  <a:pt x="48818" y="15227"/>
                </a:lnTo>
                <a:lnTo>
                  <a:pt x="48818" y="7239"/>
                </a:lnTo>
                <a:lnTo>
                  <a:pt x="47751" y="6324"/>
                </a:lnTo>
                <a:lnTo>
                  <a:pt x="46545" y="5422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38" name="object 35"/>
          <p:cNvSpPr/>
          <p:nvPr/>
        </p:nvSpPr>
        <p:spPr>
          <a:xfrm>
            <a:off x="11581925" y="5452998"/>
            <a:ext cx="57293" cy="51845"/>
          </a:xfrm>
          <a:custGeom>
            <a:avLst/>
            <a:gdLst/>
            <a:ahLst/>
            <a:cxnLst/>
            <a:rect l="l" t="t" r="r" b="b"/>
            <a:pathLst>
              <a:path w="48895" h="58420">
                <a:moveTo>
                  <a:pt x="32080" y="0"/>
                </a:moveTo>
                <a:lnTo>
                  <a:pt x="29171" y="0"/>
                </a:lnTo>
                <a:lnTo>
                  <a:pt x="21069" y="76"/>
                </a:lnTo>
                <a:lnTo>
                  <a:pt x="14198" y="2819"/>
                </a:lnTo>
                <a:lnTo>
                  <a:pt x="8547" y="8470"/>
                </a:lnTo>
                <a:lnTo>
                  <a:pt x="2819" y="14122"/>
                </a:lnTo>
                <a:lnTo>
                  <a:pt x="0" y="20993"/>
                </a:lnTo>
                <a:lnTo>
                  <a:pt x="63" y="37274"/>
                </a:lnTo>
                <a:lnTo>
                  <a:pt x="2895" y="44221"/>
                </a:lnTo>
                <a:lnTo>
                  <a:pt x="8547" y="49949"/>
                </a:lnTo>
                <a:lnTo>
                  <a:pt x="14351" y="55524"/>
                </a:lnTo>
                <a:lnTo>
                  <a:pt x="21386" y="58356"/>
                </a:lnTo>
                <a:lnTo>
                  <a:pt x="34899" y="58356"/>
                </a:lnTo>
                <a:lnTo>
                  <a:pt x="39941" y="56896"/>
                </a:lnTo>
                <a:lnTo>
                  <a:pt x="44678" y="54076"/>
                </a:lnTo>
                <a:lnTo>
                  <a:pt x="46189" y="53136"/>
                </a:lnTo>
                <a:lnTo>
                  <a:pt x="46446" y="52933"/>
                </a:lnTo>
                <a:lnTo>
                  <a:pt x="23139" y="52933"/>
                </a:lnTo>
                <a:lnTo>
                  <a:pt x="17564" y="50558"/>
                </a:lnTo>
                <a:lnTo>
                  <a:pt x="8013" y="41160"/>
                </a:lnTo>
                <a:lnTo>
                  <a:pt x="5651" y="35509"/>
                </a:lnTo>
                <a:lnTo>
                  <a:pt x="5651" y="22682"/>
                </a:lnTo>
                <a:lnTo>
                  <a:pt x="8013" y="17183"/>
                </a:lnTo>
                <a:lnTo>
                  <a:pt x="12674" y="12522"/>
                </a:lnTo>
                <a:lnTo>
                  <a:pt x="17335" y="7785"/>
                </a:lnTo>
                <a:lnTo>
                  <a:pt x="22910" y="5422"/>
                </a:lnTo>
                <a:lnTo>
                  <a:pt x="46533" y="5422"/>
                </a:lnTo>
                <a:lnTo>
                  <a:pt x="45440" y="4737"/>
                </a:lnTo>
                <a:lnTo>
                  <a:pt x="43078" y="3048"/>
                </a:lnTo>
                <a:lnTo>
                  <a:pt x="40474" y="1905"/>
                </a:lnTo>
                <a:lnTo>
                  <a:pt x="37731" y="1219"/>
                </a:lnTo>
                <a:lnTo>
                  <a:pt x="34899" y="381"/>
                </a:lnTo>
                <a:lnTo>
                  <a:pt x="32080" y="0"/>
                </a:lnTo>
                <a:close/>
              </a:path>
              <a:path w="48895" h="58420">
                <a:moveTo>
                  <a:pt x="48806" y="43040"/>
                </a:moveTo>
                <a:lnTo>
                  <a:pt x="46583" y="46024"/>
                </a:lnTo>
                <a:lnTo>
                  <a:pt x="43891" y="48437"/>
                </a:lnTo>
                <a:lnTo>
                  <a:pt x="37045" y="52006"/>
                </a:lnTo>
                <a:lnTo>
                  <a:pt x="33451" y="52933"/>
                </a:lnTo>
                <a:lnTo>
                  <a:pt x="46446" y="52933"/>
                </a:lnTo>
                <a:lnTo>
                  <a:pt x="47608" y="52006"/>
                </a:lnTo>
                <a:lnTo>
                  <a:pt x="48806" y="50952"/>
                </a:lnTo>
                <a:lnTo>
                  <a:pt x="48806" y="43040"/>
                </a:lnTo>
                <a:close/>
              </a:path>
              <a:path w="48895" h="58420">
                <a:moveTo>
                  <a:pt x="46533" y="5422"/>
                </a:moveTo>
                <a:lnTo>
                  <a:pt x="33147" y="5422"/>
                </a:lnTo>
                <a:lnTo>
                  <a:pt x="36880" y="6337"/>
                </a:lnTo>
                <a:lnTo>
                  <a:pt x="40474" y="8089"/>
                </a:lnTo>
                <a:lnTo>
                  <a:pt x="43980" y="9893"/>
                </a:lnTo>
                <a:lnTo>
                  <a:pt x="46761" y="12204"/>
                </a:lnTo>
                <a:lnTo>
                  <a:pt x="48806" y="15227"/>
                </a:lnTo>
                <a:lnTo>
                  <a:pt x="48806" y="7239"/>
                </a:lnTo>
                <a:lnTo>
                  <a:pt x="47739" y="6324"/>
                </a:lnTo>
                <a:lnTo>
                  <a:pt x="46533" y="5422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39" name="object 36"/>
          <p:cNvSpPr/>
          <p:nvPr/>
        </p:nvSpPr>
        <p:spPr>
          <a:xfrm>
            <a:off x="11567863" y="5453805"/>
            <a:ext cx="0" cy="5015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451"/>
                </a:lnTo>
              </a:path>
            </a:pathLst>
          </a:custGeom>
          <a:ln w="5664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40" name="object 37"/>
          <p:cNvSpPr/>
          <p:nvPr/>
        </p:nvSpPr>
        <p:spPr>
          <a:xfrm>
            <a:off x="9238877" y="5334728"/>
            <a:ext cx="504261" cy="33429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41" name="object 40"/>
          <p:cNvSpPr/>
          <p:nvPr/>
        </p:nvSpPr>
        <p:spPr>
          <a:xfrm>
            <a:off x="7760208" y="4515363"/>
            <a:ext cx="121282" cy="91857"/>
          </a:xfrm>
          <a:custGeom>
            <a:avLst/>
            <a:gdLst/>
            <a:ahLst/>
            <a:cxnLst/>
            <a:rect l="l" t="t" r="r" b="b"/>
            <a:pathLst>
              <a:path w="103505" h="103504">
                <a:moveTo>
                  <a:pt x="51727" y="0"/>
                </a:moveTo>
                <a:lnTo>
                  <a:pt x="31611" y="4071"/>
                </a:lnTo>
                <a:lnTo>
                  <a:pt x="15166" y="15166"/>
                </a:lnTo>
                <a:lnTo>
                  <a:pt x="4071" y="31611"/>
                </a:lnTo>
                <a:lnTo>
                  <a:pt x="0" y="51727"/>
                </a:lnTo>
                <a:lnTo>
                  <a:pt x="4071" y="71843"/>
                </a:lnTo>
                <a:lnTo>
                  <a:pt x="15166" y="88287"/>
                </a:lnTo>
                <a:lnTo>
                  <a:pt x="31611" y="99383"/>
                </a:lnTo>
                <a:lnTo>
                  <a:pt x="51727" y="103454"/>
                </a:lnTo>
                <a:lnTo>
                  <a:pt x="71837" y="99383"/>
                </a:lnTo>
                <a:lnTo>
                  <a:pt x="88282" y="88287"/>
                </a:lnTo>
                <a:lnTo>
                  <a:pt x="99381" y="71843"/>
                </a:lnTo>
                <a:lnTo>
                  <a:pt x="103454" y="51727"/>
                </a:lnTo>
                <a:lnTo>
                  <a:pt x="99381" y="31611"/>
                </a:lnTo>
                <a:lnTo>
                  <a:pt x="88282" y="15166"/>
                </a:lnTo>
                <a:lnTo>
                  <a:pt x="71837" y="4071"/>
                </a:lnTo>
                <a:lnTo>
                  <a:pt x="51727" y="0"/>
                </a:lnTo>
                <a:close/>
              </a:path>
            </a:pathLst>
          </a:custGeom>
          <a:solidFill>
            <a:srgbClr val="4C83C3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42" name="object 41"/>
          <p:cNvSpPr/>
          <p:nvPr/>
        </p:nvSpPr>
        <p:spPr>
          <a:xfrm>
            <a:off x="7760208" y="4515363"/>
            <a:ext cx="121282" cy="91857"/>
          </a:xfrm>
          <a:custGeom>
            <a:avLst/>
            <a:gdLst/>
            <a:ahLst/>
            <a:cxnLst/>
            <a:rect l="l" t="t" r="r" b="b"/>
            <a:pathLst>
              <a:path w="103505" h="103504">
                <a:moveTo>
                  <a:pt x="0" y="51727"/>
                </a:moveTo>
                <a:lnTo>
                  <a:pt x="4071" y="71843"/>
                </a:lnTo>
                <a:lnTo>
                  <a:pt x="15166" y="88287"/>
                </a:lnTo>
                <a:lnTo>
                  <a:pt x="31611" y="99383"/>
                </a:lnTo>
                <a:lnTo>
                  <a:pt x="51727" y="103454"/>
                </a:lnTo>
                <a:lnTo>
                  <a:pt x="71837" y="99383"/>
                </a:lnTo>
                <a:lnTo>
                  <a:pt x="88282" y="88287"/>
                </a:lnTo>
                <a:lnTo>
                  <a:pt x="99381" y="71843"/>
                </a:lnTo>
                <a:lnTo>
                  <a:pt x="103454" y="51727"/>
                </a:lnTo>
                <a:lnTo>
                  <a:pt x="99381" y="31611"/>
                </a:lnTo>
                <a:lnTo>
                  <a:pt x="88282" y="15166"/>
                </a:lnTo>
                <a:lnTo>
                  <a:pt x="71837" y="4071"/>
                </a:lnTo>
                <a:lnTo>
                  <a:pt x="51727" y="0"/>
                </a:lnTo>
                <a:lnTo>
                  <a:pt x="31611" y="4071"/>
                </a:lnTo>
                <a:lnTo>
                  <a:pt x="15166" y="15166"/>
                </a:lnTo>
                <a:lnTo>
                  <a:pt x="4071" y="31611"/>
                </a:lnTo>
                <a:lnTo>
                  <a:pt x="0" y="51727"/>
                </a:lnTo>
                <a:close/>
              </a:path>
            </a:pathLst>
          </a:custGeom>
          <a:ln w="2143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43" name="object 42"/>
          <p:cNvSpPr/>
          <p:nvPr/>
        </p:nvSpPr>
        <p:spPr>
          <a:xfrm>
            <a:off x="9144977" y="3740113"/>
            <a:ext cx="121282" cy="91857"/>
          </a:xfrm>
          <a:custGeom>
            <a:avLst/>
            <a:gdLst/>
            <a:ahLst/>
            <a:cxnLst/>
            <a:rect l="l" t="t" r="r" b="b"/>
            <a:pathLst>
              <a:path w="103505" h="103504">
                <a:moveTo>
                  <a:pt x="51727" y="0"/>
                </a:moveTo>
                <a:lnTo>
                  <a:pt x="31611" y="4071"/>
                </a:lnTo>
                <a:lnTo>
                  <a:pt x="15166" y="15166"/>
                </a:lnTo>
                <a:lnTo>
                  <a:pt x="4071" y="31611"/>
                </a:lnTo>
                <a:lnTo>
                  <a:pt x="0" y="51727"/>
                </a:lnTo>
                <a:lnTo>
                  <a:pt x="4071" y="71843"/>
                </a:lnTo>
                <a:lnTo>
                  <a:pt x="15166" y="88287"/>
                </a:lnTo>
                <a:lnTo>
                  <a:pt x="31611" y="99383"/>
                </a:lnTo>
                <a:lnTo>
                  <a:pt x="51727" y="103454"/>
                </a:lnTo>
                <a:lnTo>
                  <a:pt x="71837" y="99383"/>
                </a:lnTo>
                <a:lnTo>
                  <a:pt x="88282" y="88287"/>
                </a:lnTo>
                <a:lnTo>
                  <a:pt x="99381" y="71843"/>
                </a:lnTo>
                <a:lnTo>
                  <a:pt x="103454" y="51727"/>
                </a:lnTo>
                <a:lnTo>
                  <a:pt x="99381" y="31611"/>
                </a:lnTo>
                <a:lnTo>
                  <a:pt x="88282" y="15166"/>
                </a:lnTo>
                <a:lnTo>
                  <a:pt x="71837" y="4071"/>
                </a:lnTo>
                <a:lnTo>
                  <a:pt x="51727" y="0"/>
                </a:lnTo>
                <a:close/>
              </a:path>
            </a:pathLst>
          </a:custGeom>
          <a:solidFill>
            <a:srgbClr val="4C83C3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44" name="object 43"/>
          <p:cNvSpPr/>
          <p:nvPr/>
        </p:nvSpPr>
        <p:spPr>
          <a:xfrm>
            <a:off x="9144977" y="3740113"/>
            <a:ext cx="121282" cy="91857"/>
          </a:xfrm>
          <a:custGeom>
            <a:avLst/>
            <a:gdLst/>
            <a:ahLst/>
            <a:cxnLst/>
            <a:rect l="l" t="t" r="r" b="b"/>
            <a:pathLst>
              <a:path w="103505" h="103504">
                <a:moveTo>
                  <a:pt x="0" y="51727"/>
                </a:moveTo>
                <a:lnTo>
                  <a:pt x="4071" y="71843"/>
                </a:lnTo>
                <a:lnTo>
                  <a:pt x="15166" y="88287"/>
                </a:lnTo>
                <a:lnTo>
                  <a:pt x="31611" y="99383"/>
                </a:lnTo>
                <a:lnTo>
                  <a:pt x="51727" y="103454"/>
                </a:lnTo>
                <a:lnTo>
                  <a:pt x="71837" y="99383"/>
                </a:lnTo>
                <a:lnTo>
                  <a:pt x="88282" y="88287"/>
                </a:lnTo>
                <a:lnTo>
                  <a:pt x="99381" y="71843"/>
                </a:lnTo>
                <a:lnTo>
                  <a:pt x="103454" y="51727"/>
                </a:lnTo>
                <a:lnTo>
                  <a:pt x="99381" y="31611"/>
                </a:lnTo>
                <a:lnTo>
                  <a:pt x="88282" y="15166"/>
                </a:lnTo>
                <a:lnTo>
                  <a:pt x="71837" y="4071"/>
                </a:lnTo>
                <a:lnTo>
                  <a:pt x="51727" y="0"/>
                </a:lnTo>
                <a:lnTo>
                  <a:pt x="31611" y="4071"/>
                </a:lnTo>
                <a:lnTo>
                  <a:pt x="15166" y="15166"/>
                </a:lnTo>
                <a:lnTo>
                  <a:pt x="4071" y="31611"/>
                </a:lnTo>
                <a:lnTo>
                  <a:pt x="0" y="51727"/>
                </a:lnTo>
                <a:close/>
              </a:path>
            </a:pathLst>
          </a:custGeom>
          <a:ln w="2143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45" name="object 44"/>
          <p:cNvSpPr/>
          <p:nvPr/>
        </p:nvSpPr>
        <p:spPr>
          <a:xfrm>
            <a:off x="8598590" y="3741244"/>
            <a:ext cx="121282" cy="91857"/>
          </a:xfrm>
          <a:custGeom>
            <a:avLst/>
            <a:gdLst/>
            <a:ahLst/>
            <a:cxnLst/>
            <a:rect l="l" t="t" r="r" b="b"/>
            <a:pathLst>
              <a:path w="103505" h="103504">
                <a:moveTo>
                  <a:pt x="51727" y="0"/>
                </a:moveTo>
                <a:lnTo>
                  <a:pt x="31611" y="4071"/>
                </a:lnTo>
                <a:lnTo>
                  <a:pt x="15166" y="15166"/>
                </a:lnTo>
                <a:lnTo>
                  <a:pt x="4071" y="31611"/>
                </a:lnTo>
                <a:lnTo>
                  <a:pt x="0" y="51727"/>
                </a:lnTo>
                <a:lnTo>
                  <a:pt x="4071" y="71843"/>
                </a:lnTo>
                <a:lnTo>
                  <a:pt x="15166" y="88287"/>
                </a:lnTo>
                <a:lnTo>
                  <a:pt x="31611" y="99383"/>
                </a:lnTo>
                <a:lnTo>
                  <a:pt x="51727" y="103454"/>
                </a:lnTo>
                <a:lnTo>
                  <a:pt x="71837" y="99383"/>
                </a:lnTo>
                <a:lnTo>
                  <a:pt x="88282" y="88287"/>
                </a:lnTo>
                <a:lnTo>
                  <a:pt x="99381" y="71843"/>
                </a:lnTo>
                <a:lnTo>
                  <a:pt x="103454" y="51727"/>
                </a:lnTo>
                <a:lnTo>
                  <a:pt x="99381" y="31611"/>
                </a:lnTo>
                <a:lnTo>
                  <a:pt x="88282" y="15166"/>
                </a:lnTo>
                <a:lnTo>
                  <a:pt x="71837" y="4071"/>
                </a:lnTo>
                <a:lnTo>
                  <a:pt x="51727" y="0"/>
                </a:lnTo>
                <a:close/>
              </a:path>
            </a:pathLst>
          </a:custGeom>
          <a:solidFill>
            <a:srgbClr val="4C83C3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46" name="object 45"/>
          <p:cNvSpPr/>
          <p:nvPr/>
        </p:nvSpPr>
        <p:spPr>
          <a:xfrm>
            <a:off x="8598590" y="3741244"/>
            <a:ext cx="121282" cy="91857"/>
          </a:xfrm>
          <a:custGeom>
            <a:avLst/>
            <a:gdLst/>
            <a:ahLst/>
            <a:cxnLst/>
            <a:rect l="l" t="t" r="r" b="b"/>
            <a:pathLst>
              <a:path w="103505" h="103504">
                <a:moveTo>
                  <a:pt x="0" y="51727"/>
                </a:moveTo>
                <a:lnTo>
                  <a:pt x="4071" y="71843"/>
                </a:lnTo>
                <a:lnTo>
                  <a:pt x="15166" y="88287"/>
                </a:lnTo>
                <a:lnTo>
                  <a:pt x="31611" y="99383"/>
                </a:lnTo>
                <a:lnTo>
                  <a:pt x="51727" y="103454"/>
                </a:lnTo>
                <a:lnTo>
                  <a:pt x="71837" y="99383"/>
                </a:lnTo>
                <a:lnTo>
                  <a:pt x="88282" y="88287"/>
                </a:lnTo>
                <a:lnTo>
                  <a:pt x="99381" y="71843"/>
                </a:lnTo>
                <a:lnTo>
                  <a:pt x="103454" y="51727"/>
                </a:lnTo>
                <a:lnTo>
                  <a:pt x="99381" y="31611"/>
                </a:lnTo>
                <a:lnTo>
                  <a:pt x="88282" y="15166"/>
                </a:lnTo>
                <a:lnTo>
                  <a:pt x="71837" y="4071"/>
                </a:lnTo>
                <a:lnTo>
                  <a:pt x="51727" y="0"/>
                </a:lnTo>
                <a:lnTo>
                  <a:pt x="31611" y="4071"/>
                </a:lnTo>
                <a:lnTo>
                  <a:pt x="15166" y="15166"/>
                </a:lnTo>
                <a:lnTo>
                  <a:pt x="4071" y="31611"/>
                </a:lnTo>
                <a:lnTo>
                  <a:pt x="0" y="51727"/>
                </a:lnTo>
                <a:close/>
              </a:path>
            </a:pathLst>
          </a:custGeom>
          <a:ln w="2143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47" name="object 46"/>
          <p:cNvSpPr/>
          <p:nvPr/>
        </p:nvSpPr>
        <p:spPr>
          <a:xfrm>
            <a:off x="8065022" y="3588704"/>
            <a:ext cx="121282" cy="91857"/>
          </a:xfrm>
          <a:custGeom>
            <a:avLst/>
            <a:gdLst/>
            <a:ahLst/>
            <a:cxnLst/>
            <a:rect l="l" t="t" r="r" b="b"/>
            <a:pathLst>
              <a:path w="103505" h="103505">
                <a:moveTo>
                  <a:pt x="51727" y="0"/>
                </a:moveTo>
                <a:lnTo>
                  <a:pt x="31611" y="4071"/>
                </a:lnTo>
                <a:lnTo>
                  <a:pt x="15166" y="15166"/>
                </a:lnTo>
                <a:lnTo>
                  <a:pt x="4071" y="31611"/>
                </a:lnTo>
                <a:lnTo>
                  <a:pt x="0" y="51727"/>
                </a:lnTo>
                <a:lnTo>
                  <a:pt x="4071" y="71843"/>
                </a:lnTo>
                <a:lnTo>
                  <a:pt x="15166" y="88287"/>
                </a:lnTo>
                <a:lnTo>
                  <a:pt x="31611" y="99383"/>
                </a:lnTo>
                <a:lnTo>
                  <a:pt x="51727" y="103454"/>
                </a:lnTo>
                <a:lnTo>
                  <a:pt x="71837" y="99383"/>
                </a:lnTo>
                <a:lnTo>
                  <a:pt x="88282" y="88287"/>
                </a:lnTo>
                <a:lnTo>
                  <a:pt x="99381" y="71843"/>
                </a:lnTo>
                <a:lnTo>
                  <a:pt x="103454" y="51727"/>
                </a:lnTo>
                <a:lnTo>
                  <a:pt x="99381" y="31611"/>
                </a:lnTo>
                <a:lnTo>
                  <a:pt x="88282" y="15166"/>
                </a:lnTo>
                <a:lnTo>
                  <a:pt x="71837" y="4071"/>
                </a:lnTo>
                <a:lnTo>
                  <a:pt x="51727" y="0"/>
                </a:lnTo>
                <a:close/>
              </a:path>
            </a:pathLst>
          </a:custGeom>
          <a:solidFill>
            <a:srgbClr val="4C83C3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48" name="object 47"/>
          <p:cNvSpPr/>
          <p:nvPr/>
        </p:nvSpPr>
        <p:spPr>
          <a:xfrm>
            <a:off x="8065022" y="3588704"/>
            <a:ext cx="121282" cy="91857"/>
          </a:xfrm>
          <a:custGeom>
            <a:avLst/>
            <a:gdLst/>
            <a:ahLst/>
            <a:cxnLst/>
            <a:rect l="l" t="t" r="r" b="b"/>
            <a:pathLst>
              <a:path w="103505" h="103505">
                <a:moveTo>
                  <a:pt x="0" y="51727"/>
                </a:moveTo>
                <a:lnTo>
                  <a:pt x="4071" y="71843"/>
                </a:lnTo>
                <a:lnTo>
                  <a:pt x="15166" y="88287"/>
                </a:lnTo>
                <a:lnTo>
                  <a:pt x="31611" y="99383"/>
                </a:lnTo>
                <a:lnTo>
                  <a:pt x="51727" y="103454"/>
                </a:lnTo>
                <a:lnTo>
                  <a:pt x="71837" y="99383"/>
                </a:lnTo>
                <a:lnTo>
                  <a:pt x="88282" y="88287"/>
                </a:lnTo>
                <a:lnTo>
                  <a:pt x="99381" y="71843"/>
                </a:lnTo>
                <a:lnTo>
                  <a:pt x="103454" y="51727"/>
                </a:lnTo>
                <a:lnTo>
                  <a:pt x="99381" y="31611"/>
                </a:lnTo>
                <a:lnTo>
                  <a:pt x="88282" y="15166"/>
                </a:lnTo>
                <a:lnTo>
                  <a:pt x="71837" y="4071"/>
                </a:lnTo>
                <a:lnTo>
                  <a:pt x="51727" y="0"/>
                </a:lnTo>
                <a:lnTo>
                  <a:pt x="31611" y="4071"/>
                </a:lnTo>
                <a:lnTo>
                  <a:pt x="15166" y="15166"/>
                </a:lnTo>
                <a:lnTo>
                  <a:pt x="4071" y="31611"/>
                </a:lnTo>
                <a:lnTo>
                  <a:pt x="0" y="51727"/>
                </a:lnTo>
                <a:close/>
              </a:path>
            </a:pathLst>
          </a:custGeom>
          <a:ln w="2143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49" name="object 50"/>
          <p:cNvSpPr/>
          <p:nvPr/>
        </p:nvSpPr>
        <p:spPr>
          <a:xfrm>
            <a:off x="6511502" y="4136528"/>
            <a:ext cx="121282" cy="91857"/>
          </a:xfrm>
          <a:custGeom>
            <a:avLst/>
            <a:gdLst/>
            <a:ahLst/>
            <a:cxnLst/>
            <a:rect l="l" t="t" r="r" b="b"/>
            <a:pathLst>
              <a:path w="103505" h="103504">
                <a:moveTo>
                  <a:pt x="51727" y="0"/>
                </a:moveTo>
                <a:lnTo>
                  <a:pt x="31611" y="4071"/>
                </a:lnTo>
                <a:lnTo>
                  <a:pt x="15166" y="15166"/>
                </a:lnTo>
                <a:lnTo>
                  <a:pt x="4071" y="31611"/>
                </a:lnTo>
                <a:lnTo>
                  <a:pt x="0" y="51727"/>
                </a:lnTo>
                <a:lnTo>
                  <a:pt x="4071" y="71843"/>
                </a:lnTo>
                <a:lnTo>
                  <a:pt x="15166" y="88287"/>
                </a:lnTo>
                <a:lnTo>
                  <a:pt x="31611" y="99383"/>
                </a:lnTo>
                <a:lnTo>
                  <a:pt x="51727" y="103454"/>
                </a:lnTo>
                <a:lnTo>
                  <a:pt x="71837" y="99383"/>
                </a:lnTo>
                <a:lnTo>
                  <a:pt x="88282" y="88287"/>
                </a:lnTo>
                <a:lnTo>
                  <a:pt x="99381" y="71843"/>
                </a:lnTo>
                <a:lnTo>
                  <a:pt x="103454" y="51727"/>
                </a:lnTo>
                <a:lnTo>
                  <a:pt x="99381" y="31611"/>
                </a:lnTo>
                <a:lnTo>
                  <a:pt x="88282" y="15166"/>
                </a:lnTo>
                <a:lnTo>
                  <a:pt x="71837" y="4071"/>
                </a:lnTo>
                <a:lnTo>
                  <a:pt x="51727" y="0"/>
                </a:lnTo>
                <a:close/>
              </a:path>
            </a:pathLst>
          </a:custGeom>
          <a:solidFill>
            <a:srgbClr val="4C83C3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50" name="object 51"/>
          <p:cNvSpPr/>
          <p:nvPr/>
        </p:nvSpPr>
        <p:spPr>
          <a:xfrm>
            <a:off x="6511502" y="4136528"/>
            <a:ext cx="121282" cy="91857"/>
          </a:xfrm>
          <a:custGeom>
            <a:avLst/>
            <a:gdLst/>
            <a:ahLst/>
            <a:cxnLst/>
            <a:rect l="l" t="t" r="r" b="b"/>
            <a:pathLst>
              <a:path w="103505" h="103504">
                <a:moveTo>
                  <a:pt x="0" y="51727"/>
                </a:moveTo>
                <a:lnTo>
                  <a:pt x="4071" y="71843"/>
                </a:lnTo>
                <a:lnTo>
                  <a:pt x="15166" y="88287"/>
                </a:lnTo>
                <a:lnTo>
                  <a:pt x="31611" y="99383"/>
                </a:lnTo>
                <a:lnTo>
                  <a:pt x="51727" y="103454"/>
                </a:lnTo>
                <a:lnTo>
                  <a:pt x="71837" y="99383"/>
                </a:lnTo>
                <a:lnTo>
                  <a:pt x="88282" y="88287"/>
                </a:lnTo>
                <a:lnTo>
                  <a:pt x="99381" y="71843"/>
                </a:lnTo>
                <a:lnTo>
                  <a:pt x="103454" y="51727"/>
                </a:lnTo>
                <a:lnTo>
                  <a:pt x="99381" y="31611"/>
                </a:lnTo>
                <a:lnTo>
                  <a:pt x="88282" y="15166"/>
                </a:lnTo>
                <a:lnTo>
                  <a:pt x="71837" y="4071"/>
                </a:lnTo>
                <a:lnTo>
                  <a:pt x="51727" y="0"/>
                </a:lnTo>
                <a:lnTo>
                  <a:pt x="31611" y="4071"/>
                </a:lnTo>
                <a:lnTo>
                  <a:pt x="15166" y="15166"/>
                </a:lnTo>
                <a:lnTo>
                  <a:pt x="4071" y="31611"/>
                </a:lnTo>
                <a:lnTo>
                  <a:pt x="0" y="51727"/>
                </a:lnTo>
                <a:close/>
              </a:path>
            </a:pathLst>
          </a:custGeom>
          <a:ln w="2143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51" name="object 53"/>
          <p:cNvSpPr txBox="1"/>
          <p:nvPr/>
        </p:nvSpPr>
        <p:spPr>
          <a:xfrm>
            <a:off x="9801036" y="5367066"/>
            <a:ext cx="1707868" cy="2941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" rtl="0">
              <a:lnSpc>
                <a:spcPct val="108300"/>
              </a:lnSpc>
              <a:spcBef>
                <a:spcPts val="100"/>
              </a:spcBef>
            </a:pPr>
            <a:r>
              <a:rPr lang="ru-RU" sz="800" b="1" spc="-35" dirty="0">
                <a:solidFill>
                  <a:srgbClr val="6D6E71"/>
                </a:solidFill>
                <a:latin typeface="+mj-lt"/>
                <a:cs typeface="PT Sans"/>
              </a:rPr>
              <a:t>Российско-вьетнамская инвестиционная платформа</a:t>
            </a:r>
            <a:endParaRPr sz="800" dirty="0">
              <a:solidFill>
                <a:prstClr val="black"/>
              </a:solidFill>
              <a:latin typeface="+mj-lt"/>
              <a:cs typeface="PT Sans"/>
            </a:endParaRPr>
          </a:p>
          <a:p>
            <a:pPr rtl="0"/>
            <a:endParaRPr sz="100" dirty="0">
              <a:solidFill>
                <a:prstClr val="black"/>
              </a:solidFill>
              <a:latin typeface="+mj-lt"/>
              <a:cs typeface="Times New Roman"/>
            </a:endParaRPr>
          </a:p>
        </p:txBody>
      </p:sp>
      <p:sp>
        <p:nvSpPr>
          <p:cNvPr id="252" name="object 57"/>
          <p:cNvSpPr/>
          <p:nvPr/>
        </p:nvSpPr>
        <p:spPr>
          <a:xfrm>
            <a:off x="11559612" y="3588703"/>
            <a:ext cx="319938" cy="16237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grpSp>
        <p:nvGrpSpPr>
          <p:cNvPr id="253" name="Group 252"/>
          <p:cNvGrpSpPr/>
          <p:nvPr/>
        </p:nvGrpSpPr>
        <p:grpSpPr>
          <a:xfrm>
            <a:off x="9085934" y="1170352"/>
            <a:ext cx="2861224" cy="953990"/>
            <a:chOff x="6968158" y="2995044"/>
            <a:chExt cx="2146197" cy="953990"/>
          </a:xfrm>
        </p:grpSpPr>
        <p:sp>
          <p:nvSpPr>
            <p:cNvPr id="254" name="object 13"/>
            <p:cNvSpPr/>
            <p:nvPr/>
          </p:nvSpPr>
          <p:spPr>
            <a:xfrm>
              <a:off x="6968158" y="3322404"/>
              <a:ext cx="294260" cy="220446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55" name="object 14"/>
            <p:cNvSpPr/>
            <p:nvPr/>
          </p:nvSpPr>
          <p:spPr>
            <a:xfrm>
              <a:off x="8471925" y="3137968"/>
              <a:ext cx="642430" cy="94952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56" name="object 59"/>
            <p:cNvSpPr/>
            <p:nvPr/>
          </p:nvSpPr>
          <p:spPr>
            <a:xfrm>
              <a:off x="8687288" y="3542488"/>
              <a:ext cx="421216" cy="102536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57" name="object 60"/>
            <p:cNvSpPr txBox="1"/>
            <p:nvPr/>
          </p:nvSpPr>
          <p:spPr>
            <a:xfrm>
              <a:off x="7318739" y="2995044"/>
              <a:ext cx="1624911" cy="81073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rtl="0">
                <a:lnSpc>
                  <a:spcPct val="108300"/>
                </a:lnSpc>
              </a:pPr>
              <a:r>
                <a:rPr lang="ru-RU" sz="800" b="1" spc="-5" dirty="0">
                  <a:solidFill>
                    <a:srgbClr val="6D6E71"/>
                  </a:solidFill>
                  <a:latin typeface="+mj-lt"/>
                  <a:cs typeface="PT Sans"/>
                </a:rPr>
                <a:t>Российско-китайский </a:t>
              </a:r>
            </a:p>
            <a:p>
              <a:pPr marL="12700" marR="5080" rtl="0">
                <a:lnSpc>
                  <a:spcPct val="108300"/>
                </a:lnSpc>
              </a:pPr>
              <a:r>
                <a:rPr lang="ru-RU" sz="800" b="1" spc="-5" dirty="0">
                  <a:solidFill>
                    <a:srgbClr val="6D6E71"/>
                  </a:solidFill>
                  <a:latin typeface="+mj-lt"/>
                  <a:cs typeface="PT Sans"/>
                </a:rPr>
                <a:t>инвестиционный фонд</a:t>
              </a:r>
              <a:endParaRPr lang="en-US" sz="800" dirty="0">
                <a:solidFill>
                  <a:prstClr val="black"/>
                </a:solidFill>
                <a:latin typeface="+mj-lt"/>
                <a:cs typeface="PT Sans"/>
              </a:endParaRPr>
            </a:p>
            <a:p>
              <a:pPr marL="12700" marR="5080" rtl="0">
                <a:lnSpc>
                  <a:spcPct val="108300"/>
                </a:lnSpc>
              </a:pPr>
              <a:r>
                <a:rPr lang="ru-RU" sz="800" b="1" spc="-5" dirty="0">
                  <a:solidFill>
                    <a:srgbClr val="6D6E71"/>
                  </a:solidFill>
                  <a:latin typeface="+mj-lt"/>
                  <a:cs typeface="PT Sans"/>
                </a:rPr>
                <a:t>Российско-китайский </a:t>
              </a:r>
              <a:r>
                <a:rPr lang="ru-RU" sz="800" b="1" spc="-15" dirty="0">
                  <a:solidFill>
                    <a:srgbClr val="6D6E71"/>
                  </a:solidFill>
                  <a:latin typeface="+mj-lt"/>
                  <a:cs typeface="PT Sans"/>
                </a:rPr>
                <a:t>венчурный</a:t>
              </a:r>
              <a:r>
                <a:rPr lang="ru-RU" sz="800" b="1" spc="-5" dirty="0">
                  <a:solidFill>
                    <a:srgbClr val="6D6E71"/>
                  </a:solidFill>
                  <a:latin typeface="+mj-lt"/>
                  <a:cs typeface="PT Sans"/>
                </a:rPr>
                <a:t> фонд </a:t>
              </a:r>
              <a:r>
                <a:rPr lang="ru-RU" sz="800" b="1" spc="-15" dirty="0">
                  <a:solidFill>
                    <a:srgbClr val="6D6E71"/>
                  </a:solidFill>
                  <a:latin typeface="+mj-lt"/>
                  <a:cs typeface="PT Sans"/>
                </a:rPr>
                <a:t>(РКВФ)</a:t>
              </a:r>
              <a:r>
                <a:rPr lang="ru-RU" sz="800" b="1" spc="-5" dirty="0">
                  <a:solidFill>
                    <a:srgbClr val="6D6E71"/>
                  </a:solidFill>
                  <a:latin typeface="+mj-lt"/>
                  <a:cs typeface="PT Sans"/>
                </a:rPr>
                <a:t> с </a:t>
              </a:r>
              <a:r>
                <a:rPr lang="ru-RU" sz="800" b="1" spc="-10" dirty="0" err="1">
                  <a:solidFill>
                    <a:srgbClr val="6D6E71"/>
                  </a:solidFill>
                  <a:latin typeface="+mj-lt"/>
                  <a:cs typeface="PT Sans"/>
                </a:rPr>
                <a:t>Tus-Holdings</a:t>
              </a:r>
              <a:endParaRPr sz="800" dirty="0">
                <a:solidFill>
                  <a:prstClr val="black"/>
                </a:solidFill>
                <a:latin typeface="+mj-lt"/>
                <a:cs typeface="PT Sans"/>
              </a:endParaRPr>
            </a:p>
            <a:p>
              <a:pPr marL="12700" marR="5080" rtl="0">
                <a:lnSpc>
                  <a:spcPct val="108300"/>
                </a:lnSpc>
              </a:pPr>
              <a:r>
                <a:rPr lang="ru-RU" sz="800" b="1" spc="-60" dirty="0">
                  <a:solidFill>
                    <a:srgbClr val="6D6E71"/>
                  </a:solidFill>
                  <a:latin typeface="+mj-lt"/>
                  <a:cs typeface="PT Sans"/>
                </a:rPr>
                <a:t>Российско-китайский фонд инвестиционного сотрудничества</a:t>
              </a:r>
              <a:r>
                <a:rPr lang="ru-RU" sz="800" b="1" spc="-50" dirty="0">
                  <a:solidFill>
                    <a:srgbClr val="6D6E71"/>
                  </a:solidFill>
                  <a:latin typeface="+mj-lt"/>
                  <a:cs typeface="PT Sans"/>
                </a:rPr>
                <a:t> </a:t>
              </a:r>
              <a:r>
                <a:rPr lang="ru-RU" sz="800" b="1" spc="-10" dirty="0">
                  <a:solidFill>
                    <a:srgbClr val="6D6E71"/>
                  </a:solidFill>
                  <a:latin typeface="+mj-lt"/>
                  <a:cs typeface="PT Sans"/>
                </a:rPr>
                <a:t>в юанях</a:t>
              </a:r>
              <a:endParaRPr sz="800" dirty="0">
                <a:solidFill>
                  <a:prstClr val="black"/>
                </a:solidFill>
                <a:latin typeface="+mj-lt"/>
                <a:cs typeface="PT Sans"/>
              </a:endParaRPr>
            </a:p>
          </p:txBody>
        </p:sp>
        <p:sp>
          <p:nvSpPr>
            <p:cNvPr id="258" name="object 61"/>
            <p:cNvSpPr/>
            <p:nvPr/>
          </p:nvSpPr>
          <p:spPr>
            <a:xfrm>
              <a:off x="8403047" y="3844827"/>
              <a:ext cx="506883" cy="104207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sp>
        <p:nvSpPr>
          <p:cNvPr id="259" name="object 64"/>
          <p:cNvSpPr/>
          <p:nvPr/>
        </p:nvSpPr>
        <p:spPr>
          <a:xfrm>
            <a:off x="11174543" y="5087596"/>
            <a:ext cx="596917" cy="11341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60" name="object 27"/>
          <p:cNvSpPr/>
          <p:nvPr/>
        </p:nvSpPr>
        <p:spPr>
          <a:xfrm>
            <a:off x="11231093" y="5406266"/>
            <a:ext cx="192711" cy="145958"/>
          </a:xfrm>
          <a:custGeom>
            <a:avLst/>
            <a:gdLst/>
            <a:ahLst/>
            <a:cxnLst/>
            <a:rect l="l" t="t" r="r" b="b"/>
            <a:pathLst>
              <a:path w="164464" h="164464">
                <a:moveTo>
                  <a:pt x="82207" y="0"/>
                </a:moveTo>
                <a:lnTo>
                  <a:pt x="0" y="82181"/>
                </a:lnTo>
                <a:lnTo>
                  <a:pt x="82207" y="164376"/>
                </a:lnTo>
                <a:lnTo>
                  <a:pt x="87350" y="159232"/>
                </a:lnTo>
                <a:lnTo>
                  <a:pt x="82207" y="159232"/>
                </a:lnTo>
                <a:lnTo>
                  <a:pt x="5143" y="82181"/>
                </a:lnTo>
                <a:lnTo>
                  <a:pt x="82207" y="5143"/>
                </a:lnTo>
                <a:lnTo>
                  <a:pt x="87351" y="5143"/>
                </a:lnTo>
                <a:lnTo>
                  <a:pt x="82207" y="0"/>
                </a:lnTo>
                <a:close/>
              </a:path>
              <a:path w="164464" h="164464">
                <a:moveTo>
                  <a:pt x="87351" y="5143"/>
                </a:moveTo>
                <a:lnTo>
                  <a:pt x="82207" y="5143"/>
                </a:lnTo>
                <a:lnTo>
                  <a:pt x="159258" y="82181"/>
                </a:lnTo>
                <a:lnTo>
                  <a:pt x="82207" y="159232"/>
                </a:lnTo>
                <a:lnTo>
                  <a:pt x="87350" y="159232"/>
                </a:lnTo>
                <a:lnTo>
                  <a:pt x="164401" y="82181"/>
                </a:lnTo>
                <a:lnTo>
                  <a:pt x="87351" y="5143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61" name="object 127"/>
          <p:cNvSpPr/>
          <p:nvPr/>
        </p:nvSpPr>
        <p:spPr>
          <a:xfrm>
            <a:off x="382126" y="2537102"/>
            <a:ext cx="410584" cy="29931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62" name="object 128"/>
          <p:cNvSpPr txBox="1"/>
          <p:nvPr/>
        </p:nvSpPr>
        <p:spPr>
          <a:xfrm>
            <a:off x="916149" y="2480935"/>
            <a:ext cx="1552622" cy="2787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rtl="0">
              <a:lnSpc>
                <a:spcPct val="108300"/>
              </a:lnSpc>
              <a:spcBef>
                <a:spcPts val="100"/>
              </a:spcBef>
            </a:pPr>
            <a:r>
              <a:rPr lang="ru-RU" sz="800" b="1" spc="-5" dirty="0">
                <a:solidFill>
                  <a:srgbClr val="6D6E71"/>
                </a:solidFill>
                <a:latin typeface="+mj-lt"/>
                <a:cs typeface="PT Sans"/>
              </a:rPr>
              <a:t>Российско-французская инвестиционная платформа</a:t>
            </a:r>
            <a:endParaRPr sz="800" dirty="0">
              <a:solidFill>
                <a:prstClr val="black"/>
              </a:solidFill>
              <a:latin typeface="+mj-lt"/>
              <a:cs typeface="PT Sans"/>
            </a:endParaRPr>
          </a:p>
        </p:txBody>
      </p:sp>
      <p:pic>
        <p:nvPicPr>
          <p:cNvPr id="263" name="Picture 262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447276" y="2428661"/>
            <a:ext cx="541478" cy="464184"/>
          </a:xfrm>
          <a:prstGeom prst="rect">
            <a:avLst/>
          </a:prstGeom>
        </p:spPr>
      </p:pic>
      <p:sp>
        <p:nvSpPr>
          <p:cNvPr id="264" name="object 129"/>
          <p:cNvSpPr/>
          <p:nvPr/>
        </p:nvSpPr>
        <p:spPr>
          <a:xfrm>
            <a:off x="394248" y="2130046"/>
            <a:ext cx="386343" cy="20621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65" name="object 133"/>
          <p:cNvSpPr txBox="1"/>
          <p:nvPr/>
        </p:nvSpPr>
        <p:spPr>
          <a:xfrm>
            <a:off x="843094" y="2077447"/>
            <a:ext cx="2023387" cy="268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spcBef>
                <a:spcPts val="505"/>
              </a:spcBef>
            </a:pPr>
            <a:r>
              <a:rPr lang="ru-RU" sz="800" b="1" spc="-5">
                <a:solidFill>
                  <a:srgbClr val="6D6E71"/>
                </a:solidFill>
                <a:latin typeface="+mj-lt"/>
                <a:cs typeface="PT Sans"/>
              </a:rPr>
              <a:t>Партнерство с</a:t>
            </a:r>
            <a:endParaRPr sz="800" dirty="0">
              <a:solidFill>
                <a:prstClr val="black"/>
              </a:solidFill>
              <a:latin typeface="+mj-lt"/>
              <a:cs typeface="PT Sans"/>
            </a:endParaRPr>
          </a:p>
          <a:p>
            <a:pPr marL="12700" marR="5080" rtl="0">
              <a:lnSpc>
                <a:spcPct val="108300"/>
              </a:lnSpc>
            </a:pPr>
            <a:r>
              <a:rPr lang="ru-RU" sz="800" b="1" spc="-10">
                <a:solidFill>
                  <a:srgbClr val="6D6E71"/>
                </a:solidFill>
                <a:latin typeface="+mj-lt"/>
                <a:cs typeface="PT Sans"/>
              </a:rPr>
              <a:t>Türkiye Wealth </a:t>
            </a:r>
            <a:r>
              <a:rPr lang="ru-RU" sz="800" b="1" spc="-5">
                <a:solidFill>
                  <a:srgbClr val="6D6E71"/>
                </a:solidFill>
                <a:latin typeface="+mj-lt"/>
                <a:cs typeface="PT Sans"/>
              </a:rPr>
              <a:t>Fund</a:t>
            </a:r>
            <a:endParaRPr sz="800" dirty="0">
              <a:solidFill>
                <a:prstClr val="black"/>
              </a:solidFill>
              <a:latin typeface="+mj-lt"/>
              <a:cs typeface="PT Sans"/>
            </a:endParaRPr>
          </a:p>
        </p:txBody>
      </p:sp>
      <p:pic>
        <p:nvPicPr>
          <p:cNvPr id="266" name="Picture 4" descr="Картинки по запросу turkey wealth fund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541" y="2151550"/>
            <a:ext cx="642372" cy="18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7" name="object 9"/>
          <p:cNvSpPr/>
          <p:nvPr/>
        </p:nvSpPr>
        <p:spPr>
          <a:xfrm>
            <a:off x="8653069" y="3837294"/>
            <a:ext cx="3233970" cy="928067"/>
          </a:xfrm>
          <a:custGeom>
            <a:avLst/>
            <a:gdLst/>
            <a:ahLst/>
            <a:cxnLst/>
            <a:rect l="l" t="t" r="r" b="b"/>
            <a:pathLst>
              <a:path w="2118360" h="695325">
                <a:moveTo>
                  <a:pt x="0" y="0"/>
                </a:moveTo>
                <a:lnTo>
                  <a:pt x="0" y="542709"/>
                </a:lnTo>
                <a:lnTo>
                  <a:pt x="2381" y="630815"/>
                </a:lnTo>
                <a:lnTo>
                  <a:pt x="19050" y="676059"/>
                </a:lnTo>
                <a:lnTo>
                  <a:pt x="64293" y="692727"/>
                </a:lnTo>
                <a:lnTo>
                  <a:pt x="152400" y="695109"/>
                </a:lnTo>
                <a:lnTo>
                  <a:pt x="2118004" y="695109"/>
                </a:lnTo>
              </a:path>
            </a:pathLst>
          </a:custGeom>
          <a:ln w="6350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68" name="object 132"/>
          <p:cNvSpPr/>
          <p:nvPr/>
        </p:nvSpPr>
        <p:spPr>
          <a:xfrm>
            <a:off x="410476" y="4725145"/>
            <a:ext cx="353885" cy="194563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69" name="object 131"/>
          <p:cNvSpPr/>
          <p:nvPr/>
        </p:nvSpPr>
        <p:spPr>
          <a:xfrm>
            <a:off x="2639273" y="4747738"/>
            <a:ext cx="767992" cy="19343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70" name="Rectangle 269"/>
          <p:cNvSpPr/>
          <p:nvPr/>
        </p:nvSpPr>
        <p:spPr>
          <a:xfrm>
            <a:off x="777913" y="4653137"/>
            <a:ext cx="2501892" cy="35830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2700" marR="85725" rtl="0">
              <a:lnSpc>
                <a:spcPct val="108300"/>
              </a:lnSpc>
              <a:spcBef>
                <a:spcPts val="100"/>
              </a:spcBef>
            </a:pPr>
            <a:r>
              <a:rPr lang="ru-RU" sz="800" b="1" spc="-20" dirty="0">
                <a:solidFill>
                  <a:srgbClr val="6D6E71"/>
                </a:solidFill>
                <a:cs typeface="PT Sans"/>
              </a:rPr>
              <a:t>Механизм автоматического </a:t>
            </a:r>
            <a:r>
              <a:rPr lang="ru-RU" sz="800" b="1" spc="-25" dirty="0" err="1">
                <a:solidFill>
                  <a:srgbClr val="6D6E71"/>
                </a:solidFill>
                <a:cs typeface="PT Sans"/>
              </a:rPr>
              <a:t>соинвестирования</a:t>
            </a:r>
            <a:r>
              <a:rPr lang="ru-RU" sz="800" b="1" spc="-25" dirty="0">
                <a:solidFill>
                  <a:srgbClr val="6D6E71"/>
                </a:solidFill>
                <a:cs typeface="PT Sans"/>
              </a:rPr>
              <a:t> с</a:t>
            </a:r>
            <a:r>
              <a:rPr lang="ru-RU" sz="800" b="1" spc="-95" dirty="0">
                <a:solidFill>
                  <a:srgbClr val="6D6E71"/>
                </a:solidFill>
                <a:cs typeface="PT Sans"/>
              </a:rPr>
              <a:t> </a:t>
            </a:r>
            <a:r>
              <a:rPr lang="ru-RU" sz="800" b="1" spc="-15" dirty="0">
                <a:solidFill>
                  <a:srgbClr val="6D6E71"/>
                </a:solidFill>
                <a:cs typeface="PT Sans"/>
              </a:rPr>
              <a:t>Кувейтом</a:t>
            </a:r>
          </a:p>
        </p:txBody>
      </p:sp>
      <p:sp>
        <p:nvSpPr>
          <p:cNvPr id="271" name="object 114"/>
          <p:cNvSpPr/>
          <p:nvPr/>
        </p:nvSpPr>
        <p:spPr>
          <a:xfrm>
            <a:off x="2755371" y="1494180"/>
            <a:ext cx="459891" cy="62612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72" name="object 145"/>
          <p:cNvSpPr/>
          <p:nvPr/>
        </p:nvSpPr>
        <p:spPr>
          <a:xfrm>
            <a:off x="2735270" y="1196752"/>
            <a:ext cx="334354" cy="25323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73" name="object 147"/>
          <p:cNvSpPr/>
          <p:nvPr/>
        </p:nvSpPr>
        <p:spPr>
          <a:xfrm>
            <a:off x="385997" y="1268314"/>
            <a:ext cx="402845" cy="184876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74" name="Rectangle 273"/>
          <p:cNvSpPr/>
          <p:nvPr/>
        </p:nvSpPr>
        <p:spPr>
          <a:xfrm>
            <a:off x="805216" y="1203444"/>
            <a:ext cx="2002494" cy="35830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2700" marR="85725" rtl="0">
              <a:lnSpc>
                <a:spcPct val="108300"/>
              </a:lnSpc>
              <a:spcBef>
                <a:spcPts val="100"/>
              </a:spcBef>
            </a:pPr>
            <a:r>
              <a:rPr lang="ru-RU" sz="800" b="1" spc="-20" dirty="0">
                <a:solidFill>
                  <a:srgbClr val="6D6E71"/>
                </a:solidFill>
                <a:cs typeface="PT Sans"/>
              </a:rPr>
              <a:t>Партнерство с </a:t>
            </a:r>
            <a:r>
              <a:rPr lang="ru-RU" sz="800" b="1" spc="-20" dirty="0" err="1">
                <a:solidFill>
                  <a:srgbClr val="6D6E71"/>
                </a:solidFill>
                <a:cs typeface="PT Sans"/>
              </a:rPr>
              <a:t>Public</a:t>
            </a:r>
            <a:r>
              <a:rPr lang="ru-RU" sz="800" b="1" spc="-20" dirty="0">
                <a:solidFill>
                  <a:srgbClr val="6D6E71"/>
                </a:solidFill>
                <a:cs typeface="PT Sans"/>
              </a:rPr>
              <a:t> </a:t>
            </a:r>
            <a:r>
              <a:rPr lang="ru-RU" sz="800" b="1" spc="-20" dirty="0" err="1">
                <a:solidFill>
                  <a:srgbClr val="6D6E71"/>
                </a:solidFill>
                <a:cs typeface="PT Sans"/>
              </a:rPr>
              <a:t>Investment</a:t>
            </a:r>
            <a:r>
              <a:rPr lang="ru-RU" sz="800" b="1" spc="-20" dirty="0">
                <a:solidFill>
                  <a:srgbClr val="6D6E71"/>
                </a:solidFill>
                <a:cs typeface="PT Sans"/>
              </a:rPr>
              <a:t> </a:t>
            </a:r>
            <a:r>
              <a:rPr lang="ru-RU" sz="800" b="1" spc="-20" dirty="0" err="1">
                <a:solidFill>
                  <a:srgbClr val="6D6E71"/>
                </a:solidFill>
                <a:cs typeface="PT Sans"/>
              </a:rPr>
              <a:t>Fund</a:t>
            </a:r>
            <a:r>
              <a:rPr lang="ru-RU" sz="800" b="1" spc="-20" dirty="0">
                <a:solidFill>
                  <a:srgbClr val="6D6E71"/>
                </a:solidFill>
                <a:cs typeface="PT Sans"/>
              </a:rPr>
              <a:t> (PIF)</a:t>
            </a:r>
            <a:endParaRPr lang="en-US" sz="800" b="1" spc="-25" dirty="0">
              <a:solidFill>
                <a:srgbClr val="6D6E71"/>
              </a:solidFill>
              <a:cs typeface="PT Sans"/>
            </a:endParaRPr>
          </a:p>
        </p:txBody>
      </p:sp>
      <p:sp>
        <p:nvSpPr>
          <p:cNvPr id="275" name="object 4"/>
          <p:cNvSpPr/>
          <p:nvPr/>
        </p:nvSpPr>
        <p:spPr>
          <a:xfrm>
            <a:off x="6283415" y="3463063"/>
            <a:ext cx="5545118" cy="45719"/>
          </a:xfrm>
          <a:custGeom>
            <a:avLst/>
            <a:gdLst/>
            <a:ahLst/>
            <a:cxnLst/>
            <a:rect l="l" t="t" r="r" b="b"/>
            <a:pathLst>
              <a:path w="4956175">
                <a:moveTo>
                  <a:pt x="0" y="0"/>
                </a:moveTo>
                <a:lnTo>
                  <a:pt x="4955999" y="0"/>
                </a:lnTo>
              </a:path>
            </a:pathLst>
          </a:custGeom>
          <a:ln w="6350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76" name="object 5"/>
          <p:cNvSpPr/>
          <p:nvPr/>
        </p:nvSpPr>
        <p:spPr>
          <a:xfrm>
            <a:off x="8155033" y="2180373"/>
            <a:ext cx="3708104" cy="1408331"/>
          </a:xfrm>
          <a:custGeom>
            <a:avLst/>
            <a:gdLst/>
            <a:ahLst/>
            <a:cxnLst/>
            <a:rect l="l" t="t" r="r" b="b"/>
            <a:pathLst>
              <a:path w="4383405" h="2193290">
                <a:moveTo>
                  <a:pt x="0" y="2192820"/>
                </a:moveTo>
                <a:lnTo>
                  <a:pt x="0" y="152400"/>
                </a:lnTo>
                <a:lnTo>
                  <a:pt x="2381" y="64293"/>
                </a:lnTo>
                <a:lnTo>
                  <a:pt x="19050" y="19050"/>
                </a:lnTo>
                <a:lnTo>
                  <a:pt x="64293" y="2381"/>
                </a:lnTo>
                <a:lnTo>
                  <a:pt x="152400" y="0"/>
                </a:lnTo>
                <a:lnTo>
                  <a:pt x="4382998" y="0"/>
                </a:lnTo>
              </a:path>
            </a:pathLst>
          </a:custGeom>
          <a:ln w="6349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77" name="object 120"/>
          <p:cNvSpPr/>
          <p:nvPr/>
        </p:nvSpPr>
        <p:spPr>
          <a:xfrm>
            <a:off x="350818" y="2934863"/>
            <a:ext cx="3074517" cy="323649"/>
          </a:xfrm>
          <a:custGeom>
            <a:avLst/>
            <a:gdLst/>
            <a:ahLst/>
            <a:cxnLst/>
            <a:rect l="l" t="t" r="r" b="b"/>
            <a:pathLst>
              <a:path w="3615054" h="1162050">
                <a:moveTo>
                  <a:pt x="3614534" y="1161427"/>
                </a:moveTo>
                <a:lnTo>
                  <a:pt x="3614534" y="152400"/>
                </a:lnTo>
                <a:lnTo>
                  <a:pt x="3612153" y="64293"/>
                </a:lnTo>
                <a:lnTo>
                  <a:pt x="3595484" y="19050"/>
                </a:lnTo>
                <a:lnTo>
                  <a:pt x="3550240" y="2381"/>
                </a:lnTo>
                <a:lnTo>
                  <a:pt x="3462134" y="0"/>
                </a:lnTo>
                <a:lnTo>
                  <a:pt x="0" y="0"/>
                </a:lnTo>
              </a:path>
            </a:pathLst>
          </a:custGeom>
          <a:ln w="6350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78" name="object 52"/>
          <p:cNvSpPr/>
          <p:nvPr/>
        </p:nvSpPr>
        <p:spPr>
          <a:xfrm>
            <a:off x="359529" y="5635620"/>
            <a:ext cx="455778" cy="28753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79" name="object 54"/>
          <p:cNvSpPr/>
          <p:nvPr/>
        </p:nvSpPr>
        <p:spPr>
          <a:xfrm>
            <a:off x="2551382" y="5716788"/>
            <a:ext cx="460160" cy="125194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80" name="Rectangle 279"/>
          <p:cNvSpPr/>
          <p:nvPr/>
        </p:nvSpPr>
        <p:spPr>
          <a:xfrm>
            <a:off x="833663" y="5517232"/>
            <a:ext cx="1667216" cy="35830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2700" marR="20320" rtl="0">
              <a:lnSpc>
                <a:spcPct val="108300"/>
              </a:lnSpc>
              <a:spcBef>
                <a:spcPts val="575"/>
              </a:spcBef>
            </a:pPr>
            <a:r>
              <a:rPr lang="ru-RU" sz="800" b="1" spc="-35" dirty="0">
                <a:solidFill>
                  <a:srgbClr val="6D6E71"/>
                </a:solidFill>
                <a:cs typeface="PT Sans"/>
              </a:rPr>
              <a:t>Совместный инвестиционный</a:t>
            </a:r>
            <a:r>
              <a:rPr lang="ru-RU" sz="800" b="1" spc="-95" dirty="0">
                <a:solidFill>
                  <a:srgbClr val="6D6E71"/>
                </a:solidFill>
                <a:cs typeface="PT Sans"/>
              </a:rPr>
              <a:t> </a:t>
            </a:r>
            <a:r>
              <a:rPr lang="ru-RU" sz="800" b="1" spc="-35" dirty="0">
                <a:solidFill>
                  <a:srgbClr val="6D6E71"/>
                </a:solidFill>
                <a:cs typeface="PT Sans"/>
              </a:rPr>
              <a:t>фонд с Mubadala</a:t>
            </a:r>
            <a:endParaRPr lang="en-US" sz="800" dirty="0">
              <a:solidFill>
                <a:prstClr val="black"/>
              </a:solidFill>
              <a:cs typeface="PT Sans"/>
            </a:endParaRPr>
          </a:p>
        </p:txBody>
      </p:sp>
      <p:sp>
        <p:nvSpPr>
          <p:cNvPr id="281" name="object 287"/>
          <p:cNvSpPr/>
          <p:nvPr/>
        </p:nvSpPr>
        <p:spPr>
          <a:xfrm>
            <a:off x="556944" y="5980238"/>
            <a:ext cx="60951" cy="47901"/>
          </a:xfrm>
          <a:custGeom>
            <a:avLst/>
            <a:gdLst/>
            <a:ahLst/>
            <a:cxnLst/>
            <a:rect l="l" t="t" r="r" b="b"/>
            <a:pathLst>
              <a:path w="38100" h="53975">
                <a:moveTo>
                  <a:pt x="30060" y="53428"/>
                </a:moveTo>
                <a:lnTo>
                  <a:pt x="30060" y="40411"/>
                </a:lnTo>
                <a:lnTo>
                  <a:pt x="37909" y="40411"/>
                </a:lnTo>
                <a:lnTo>
                  <a:pt x="37909" y="34569"/>
                </a:lnTo>
                <a:lnTo>
                  <a:pt x="30060" y="34569"/>
                </a:lnTo>
                <a:lnTo>
                  <a:pt x="30060" y="0"/>
                </a:lnTo>
                <a:lnTo>
                  <a:pt x="24409" y="0"/>
                </a:lnTo>
                <a:lnTo>
                  <a:pt x="0" y="33858"/>
                </a:lnTo>
                <a:lnTo>
                  <a:pt x="0" y="40411"/>
                </a:lnTo>
                <a:lnTo>
                  <a:pt x="23367" y="40411"/>
                </a:lnTo>
                <a:lnTo>
                  <a:pt x="23367" y="53428"/>
                </a:lnTo>
                <a:lnTo>
                  <a:pt x="30060" y="53428"/>
                </a:lnTo>
                <a:close/>
              </a:path>
            </a:pathLst>
          </a:custGeom>
          <a:ln w="50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82" name="object 63"/>
          <p:cNvSpPr/>
          <p:nvPr/>
        </p:nvSpPr>
        <p:spPr>
          <a:xfrm flipH="1">
            <a:off x="350818" y="5957054"/>
            <a:ext cx="5191066" cy="144015"/>
          </a:xfrm>
          <a:custGeom>
            <a:avLst/>
            <a:gdLst/>
            <a:ahLst/>
            <a:cxnLst/>
            <a:rect l="l" t="t" r="r" b="b"/>
            <a:pathLst>
              <a:path w="4977130">
                <a:moveTo>
                  <a:pt x="0" y="0"/>
                </a:moveTo>
                <a:lnTo>
                  <a:pt x="4976994" y="0"/>
                </a:lnTo>
              </a:path>
            </a:pathLst>
          </a:custGeom>
          <a:ln w="6350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83" name="object 285"/>
          <p:cNvSpPr/>
          <p:nvPr/>
        </p:nvSpPr>
        <p:spPr>
          <a:xfrm>
            <a:off x="556944" y="5981162"/>
            <a:ext cx="60951" cy="47901"/>
          </a:xfrm>
          <a:custGeom>
            <a:avLst/>
            <a:gdLst/>
            <a:ahLst/>
            <a:cxnLst/>
            <a:rect l="l" t="t" r="r" b="b"/>
            <a:pathLst>
              <a:path w="36830" h="53975">
                <a:moveTo>
                  <a:pt x="0" y="38811"/>
                </a:moveTo>
                <a:lnTo>
                  <a:pt x="393" y="43865"/>
                </a:lnTo>
                <a:lnTo>
                  <a:pt x="2260" y="47625"/>
                </a:lnTo>
                <a:lnTo>
                  <a:pt x="5600" y="50063"/>
                </a:lnTo>
                <a:lnTo>
                  <a:pt x="8940" y="52514"/>
                </a:lnTo>
                <a:lnTo>
                  <a:pt x="12776" y="53733"/>
                </a:lnTo>
                <a:lnTo>
                  <a:pt x="17119" y="53733"/>
                </a:lnTo>
                <a:lnTo>
                  <a:pt x="23939" y="53733"/>
                </a:lnTo>
                <a:lnTo>
                  <a:pt x="28905" y="51803"/>
                </a:lnTo>
                <a:lnTo>
                  <a:pt x="32016" y="47967"/>
                </a:lnTo>
                <a:lnTo>
                  <a:pt x="35128" y="44119"/>
                </a:lnTo>
                <a:lnTo>
                  <a:pt x="36690" y="39674"/>
                </a:lnTo>
                <a:lnTo>
                  <a:pt x="36690" y="34645"/>
                </a:lnTo>
                <a:lnTo>
                  <a:pt x="36690" y="29806"/>
                </a:lnTo>
                <a:lnTo>
                  <a:pt x="34988" y="25819"/>
                </a:lnTo>
                <a:lnTo>
                  <a:pt x="31584" y="22669"/>
                </a:lnTo>
                <a:lnTo>
                  <a:pt x="28194" y="19507"/>
                </a:lnTo>
                <a:lnTo>
                  <a:pt x="24053" y="17932"/>
                </a:lnTo>
                <a:lnTo>
                  <a:pt x="19164" y="17932"/>
                </a:lnTo>
                <a:lnTo>
                  <a:pt x="16560" y="17932"/>
                </a:lnTo>
                <a:lnTo>
                  <a:pt x="8737" y="21285"/>
                </a:lnTo>
                <a:lnTo>
                  <a:pt x="11010" y="6477"/>
                </a:lnTo>
                <a:lnTo>
                  <a:pt x="33667" y="6477"/>
                </a:lnTo>
                <a:lnTo>
                  <a:pt x="33667" y="0"/>
                </a:lnTo>
                <a:lnTo>
                  <a:pt x="5994" y="0"/>
                </a:lnTo>
                <a:lnTo>
                  <a:pt x="1930" y="28689"/>
                </a:lnTo>
                <a:lnTo>
                  <a:pt x="7734" y="29019"/>
                </a:lnTo>
                <a:lnTo>
                  <a:pt x="8902" y="27444"/>
                </a:lnTo>
                <a:lnTo>
                  <a:pt x="10312" y="26200"/>
                </a:lnTo>
                <a:lnTo>
                  <a:pt x="11963" y="25311"/>
                </a:lnTo>
                <a:lnTo>
                  <a:pt x="13614" y="24409"/>
                </a:lnTo>
                <a:lnTo>
                  <a:pt x="15595" y="23964"/>
                </a:lnTo>
                <a:lnTo>
                  <a:pt x="17894" y="23964"/>
                </a:lnTo>
                <a:lnTo>
                  <a:pt x="21069" y="23964"/>
                </a:lnTo>
                <a:lnTo>
                  <a:pt x="23799" y="24980"/>
                </a:lnTo>
                <a:lnTo>
                  <a:pt x="26060" y="27012"/>
                </a:lnTo>
                <a:lnTo>
                  <a:pt x="28333" y="29044"/>
                </a:lnTo>
                <a:lnTo>
                  <a:pt x="29463" y="31927"/>
                </a:lnTo>
                <a:lnTo>
                  <a:pt x="29463" y="35648"/>
                </a:lnTo>
                <a:lnTo>
                  <a:pt x="29463" y="38722"/>
                </a:lnTo>
                <a:lnTo>
                  <a:pt x="28511" y="41529"/>
                </a:lnTo>
                <a:lnTo>
                  <a:pt x="26606" y="44056"/>
                </a:lnTo>
                <a:lnTo>
                  <a:pt x="24688" y="46583"/>
                </a:lnTo>
                <a:lnTo>
                  <a:pt x="21755" y="47853"/>
                </a:lnTo>
                <a:lnTo>
                  <a:pt x="17780" y="47853"/>
                </a:lnTo>
                <a:lnTo>
                  <a:pt x="15697" y="47853"/>
                </a:lnTo>
                <a:lnTo>
                  <a:pt x="13868" y="47485"/>
                </a:lnTo>
                <a:lnTo>
                  <a:pt x="12280" y="46736"/>
                </a:lnTo>
                <a:lnTo>
                  <a:pt x="9182" y="45275"/>
                </a:lnTo>
                <a:lnTo>
                  <a:pt x="7404" y="42633"/>
                </a:lnTo>
                <a:lnTo>
                  <a:pt x="6959" y="38811"/>
                </a:lnTo>
                <a:lnTo>
                  <a:pt x="0" y="38811"/>
                </a:lnTo>
                <a:close/>
              </a:path>
            </a:pathLst>
          </a:custGeom>
          <a:ln w="50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84" name="object 286"/>
          <p:cNvSpPr/>
          <p:nvPr/>
        </p:nvSpPr>
        <p:spPr>
          <a:xfrm>
            <a:off x="556944" y="5965694"/>
            <a:ext cx="60951" cy="45719"/>
          </a:xfrm>
          <a:custGeom>
            <a:avLst/>
            <a:gdLst/>
            <a:ahLst/>
            <a:cxnLst/>
            <a:rect l="l" t="t" r="r" b="b"/>
            <a:pathLst>
              <a:path w="17144" h="24764">
                <a:moveTo>
                  <a:pt x="0" y="24206"/>
                </a:moveTo>
                <a:lnTo>
                  <a:pt x="17081" y="0"/>
                </a:lnTo>
                <a:lnTo>
                  <a:pt x="17081" y="24206"/>
                </a:lnTo>
                <a:lnTo>
                  <a:pt x="0" y="24206"/>
                </a:lnTo>
                <a:close/>
              </a:path>
            </a:pathLst>
          </a:custGeom>
          <a:ln w="50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39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1"/>
          <p:cNvSpPr>
            <a:spLocks noGrp="1"/>
          </p:cNvSpPr>
          <p:nvPr>
            <p:ph type="title"/>
          </p:nvPr>
        </p:nvSpPr>
        <p:spPr>
          <a:xfrm>
            <a:off x="203173" y="0"/>
            <a:ext cx="8927830" cy="864096"/>
          </a:xfrm>
        </p:spPr>
        <p:txBody>
          <a:bodyPr/>
          <a:lstStyle/>
          <a:p>
            <a:r>
              <a:rPr lang="ru-RU" dirty="0" smtClean="0"/>
              <a:t>Примеры портфельных компаний </a:t>
            </a:r>
            <a:r>
              <a:rPr lang="ru-RU" dirty="0" err="1" smtClean="0"/>
              <a:t>рфпи</a:t>
            </a:r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6994309" y="4502133"/>
            <a:ext cx="2928243" cy="838834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94933" y="1319661"/>
            <a:ext cx="2927619" cy="2874951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12" name="Picture 2" descr="ENEL RUSS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11" y="4717266"/>
            <a:ext cx="729436" cy="19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“MOTHER AND CHILD” GROUP OF COMPANI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011" y="2804400"/>
            <a:ext cx="1099236" cy="16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КАR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087" y="2183220"/>
            <a:ext cx="717087" cy="18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2" descr="LENT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350" y="2253293"/>
            <a:ext cx="717087" cy="11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MAGNI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015" y="2849201"/>
            <a:ext cx="675756" cy="14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82" y="1511555"/>
            <a:ext cx="719897" cy="20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690" y="1474769"/>
            <a:ext cx="918407" cy="2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305985" y="1049197"/>
            <a:ext cx="2399688" cy="415498"/>
          </a:xfrm>
          <a:prstGeom prst="rect">
            <a:avLst/>
          </a:prstGeom>
          <a:solidFill>
            <a:srgbClr val="FFFFFF"/>
          </a:solidFill>
        </p:spPr>
        <p:txBody>
          <a:bodyPr wrap="square" lIns="0" rtlCol="0">
            <a:spAutoFit/>
          </a:bodyPr>
          <a:lstStyle/>
          <a:p>
            <a:pPr marL="87313"/>
            <a:r>
              <a:rPr lang="ru-RU" sz="1050" b="1" dirty="0">
                <a:solidFill>
                  <a:srgbClr val="4F81BD"/>
                </a:solidFill>
                <a:latin typeface="+mj-lt"/>
              </a:rPr>
              <a:t>ПОТРЕБИТЕЛЬСКИЙ СЕКТОР И ЗДРАВООХРАНЕНИЕ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7148659" y="3137429"/>
            <a:ext cx="11998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148659" y="2489357"/>
            <a:ext cx="11998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611968" y="3137429"/>
            <a:ext cx="11998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611968" y="2489357"/>
            <a:ext cx="11998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148659" y="1841963"/>
            <a:ext cx="11998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611968" y="1841963"/>
            <a:ext cx="11998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188640" y="4372598"/>
            <a:ext cx="2160468" cy="253916"/>
          </a:xfrm>
          <a:prstGeom prst="rect">
            <a:avLst/>
          </a:prstGeom>
          <a:solidFill>
            <a:srgbClr val="FFFFFF"/>
          </a:solidFill>
        </p:spPr>
        <p:txBody>
          <a:bodyPr wrap="square" lIns="0" rtlCol="0">
            <a:spAutoFit/>
          </a:bodyPr>
          <a:lstStyle/>
          <a:p>
            <a:pPr marL="87313"/>
            <a:r>
              <a:rPr lang="ru-RU" sz="1050" b="1" dirty="0" smtClean="0">
                <a:solidFill>
                  <a:srgbClr val="4F81BD"/>
                </a:solidFill>
                <a:latin typeface="+mj-lt"/>
              </a:rPr>
              <a:t>ЭНЕРГЕТИКА</a:t>
            </a:r>
            <a:endParaRPr lang="ru-RU" sz="1050" b="1" dirty="0">
              <a:solidFill>
                <a:srgbClr val="4F81BD"/>
              </a:solidFill>
              <a:latin typeface="+mj-lt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7137365" y="5013926"/>
            <a:ext cx="11998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641583" y="5013926"/>
            <a:ext cx="11998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bject 8"/>
          <p:cNvSpPr/>
          <p:nvPr/>
        </p:nvSpPr>
        <p:spPr>
          <a:xfrm>
            <a:off x="8653977" y="4675909"/>
            <a:ext cx="1027833" cy="3337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7148659" y="3713493"/>
            <a:ext cx="11998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7472048" y="3327255"/>
            <a:ext cx="441165" cy="265595"/>
            <a:chOff x="6848354" y="3258785"/>
            <a:chExt cx="330917" cy="265595"/>
          </a:xfrm>
        </p:grpSpPr>
        <p:sp>
          <p:nvSpPr>
            <p:cNvPr id="32" name="object 50"/>
            <p:cNvSpPr/>
            <p:nvPr/>
          </p:nvSpPr>
          <p:spPr>
            <a:xfrm>
              <a:off x="6848354" y="3335588"/>
              <a:ext cx="330917" cy="187608"/>
            </a:xfrm>
            <a:custGeom>
              <a:avLst/>
              <a:gdLst/>
              <a:ahLst/>
              <a:cxnLst/>
              <a:rect l="l" t="t" r="r" b="b"/>
              <a:pathLst>
                <a:path w="278130" h="160019">
                  <a:moveTo>
                    <a:pt x="34175" y="49415"/>
                  </a:moveTo>
                  <a:lnTo>
                    <a:pt x="34175" y="101028"/>
                  </a:lnTo>
                  <a:lnTo>
                    <a:pt x="72809" y="130670"/>
                  </a:lnTo>
                  <a:lnTo>
                    <a:pt x="150075" y="130670"/>
                  </a:lnTo>
                  <a:lnTo>
                    <a:pt x="206540" y="149339"/>
                  </a:lnTo>
                  <a:lnTo>
                    <a:pt x="277863" y="149339"/>
                  </a:lnTo>
                  <a:lnTo>
                    <a:pt x="277863" y="159219"/>
                  </a:lnTo>
                  <a:lnTo>
                    <a:pt x="0" y="159219"/>
                  </a:lnTo>
                  <a:lnTo>
                    <a:pt x="0" y="7683"/>
                  </a:lnTo>
                  <a:lnTo>
                    <a:pt x="43091" y="0"/>
                  </a:lnTo>
                  <a:lnTo>
                    <a:pt x="43091" y="50507"/>
                  </a:lnTo>
                  <a:lnTo>
                    <a:pt x="16344" y="45021"/>
                  </a:lnTo>
                  <a:lnTo>
                    <a:pt x="17830" y="159765"/>
                  </a:lnTo>
                </a:path>
              </a:pathLst>
            </a:custGeom>
            <a:ln w="8915">
              <a:solidFill>
                <a:srgbClr val="3B77A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3" name="object 51"/>
            <p:cNvSpPr/>
            <p:nvPr/>
          </p:nvSpPr>
          <p:spPr>
            <a:xfrm>
              <a:off x="6848354" y="3454399"/>
              <a:ext cx="0" cy="69981"/>
            </a:xfrm>
            <a:custGeom>
              <a:avLst/>
              <a:gdLst/>
              <a:ahLst/>
              <a:cxnLst/>
              <a:rect l="l" t="t" r="r" b="b"/>
              <a:pathLst>
                <a:path h="59689">
                  <a:moveTo>
                    <a:pt x="0" y="59562"/>
                  </a:moveTo>
                  <a:lnTo>
                    <a:pt x="0" y="0"/>
                  </a:lnTo>
                </a:path>
              </a:pathLst>
            </a:custGeom>
            <a:ln w="8915">
              <a:solidFill>
                <a:srgbClr val="3B77A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4" name="object 52"/>
            <p:cNvSpPr/>
            <p:nvPr/>
          </p:nvSpPr>
          <p:spPr>
            <a:xfrm>
              <a:off x="6848354" y="3383720"/>
              <a:ext cx="124660" cy="37224"/>
            </a:xfrm>
            <a:custGeom>
              <a:avLst/>
              <a:gdLst/>
              <a:ahLst/>
              <a:cxnLst/>
              <a:rect l="l" t="t" r="r" b="b"/>
              <a:pathLst>
                <a:path w="104775" h="31750">
                  <a:moveTo>
                    <a:pt x="0" y="9398"/>
                  </a:moveTo>
                  <a:lnTo>
                    <a:pt x="32829" y="0"/>
                  </a:lnTo>
                  <a:lnTo>
                    <a:pt x="32829" y="9880"/>
                  </a:lnTo>
                  <a:lnTo>
                    <a:pt x="44780" y="9880"/>
                  </a:lnTo>
                  <a:lnTo>
                    <a:pt x="59702" y="31330"/>
                  </a:lnTo>
                  <a:lnTo>
                    <a:pt x="104470" y="31330"/>
                  </a:lnTo>
                </a:path>
              </a:pathLst>
            </a:custGeom>
            <a:ln w="8915">
              <a:solidFill>
                <a:srgbClr val="3B77A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5" name="object 53"/>
            <p:cNvSpPr/>
            <p:nvPr/>
          </p:nvSpPr>
          <p:spPr>
            <a:xfrm>
              <a:off x="6848354" y="3340918"/>
              <a:ext cx="16621" cy="40946"/>
            </a:xfrm>
            <a:custGeom>
              <a:avLst/>
              <a:gdLst/>
              <a:ahLst/>
              <a:cxnLst/>
              <a:rect l="l" t="t" r="r" b="b"/>
              <a:pathLst>
                <a:path w="13969" h="34925">
                  <a:moveTo>
                    <a:pt x="0" y="0"/>
                  </a:moveTo>
                  <a:lnTo>
                    <a:pt x="13766" y="3225"/>
                  </a:lnTo>
                  <a:lnTo>
                    <a:pt x="13766" y="34734"/>
                  </a:lnTo>
                </a:path>
              </a:pathLst>
            </a:custGeom>
            <a:ln w="8915">
              <a:solidFill>
                <a:srgbClr val="3B77A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6" name="object 54"/>
            <p:cNvSpPr/>
            <p:nvPr/>
          </p:nvSpPr>
          <p:spPr>
            <a:xfrm>
              <a:off x="6848354" y="3312148"/>
              <a:ext cx="81596" cy="32012"/>
            </a:xfrm>
            <a:custGeom>
              <a:avLst/>
              <a:gdLst/>
              <a:ahLst/>
              <a:cxnLst/>
              <a:rect l="l" t="t" r="r" b="b"/>
              <a:pathLst>
                <a:path w="68580" h="27305">
                  <a:moveTo>
                    <a:pt x="0" y="26708"/>
                  </a:moveTo>
                  <a:lnTo>
                    <a:pt x="0" y="18072"/>
                  </a:lnTo>
                  <a:lnTo>
                    <a:pt x="13373" y="18072"/>
                  </a:lnTo>
                  <a:lnTo>
                    <a:pt x="23774" y="0"/>
                  </a:lnTo>
                  <a:lnTo>
                    <a:pt x="68351" y="0"/>
                  </a:lnTo>
                </a:path>
              </a:pathLst>
            </a:custGeom>
            <a:ln w="8915">
              <a:solidFill>
                <a:srgbClr val="3B77A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7" name="object 55"/>
            <p:cNvSpPr/>
            <p:nvPr/>
          </p:nvSpPr>
          <p:spPr>
            <a:xfrm>
              <a:off x="6848354" y="3430174"/>
              <a:ext cx="206256" cy="15634"/>
            </a:xfrm>
            <a:custGeom>
              <a:avLst/>
              <a:gdLst/>
              <a:ahLst/>
              <a:cxnLst/>
              <a:rect l="l" t="t" r="r" b="b"/>
              <a:pathLst>
                <a:path w="173355" h="13335">
                  <a:moveTo>
                    <a:pt x="749" y="0"/>
                  </a:moveTo>
                  <a:lnTo>
                    <a:pt x="749" y="12865"/>
                  </a:lnTo>
                  <a:lnTo>
                    <a:pt x="173113" y="12865"/>
                  </a:lnTo>
                  <a:lnTo>
                    <a:pt x="173113" y="0"/>
                  </a:lnTo>
                  <a:lnTo>
                    <a:pt x="0" y="0"/>
                  </a:lnTo>
                </a:path>
              </a:pathLst>
            </a:custGeom>
            <a:ln w="8915">
              <a:solidFill>
                <a:srgbClr val="3B77A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8" name="object 58"/>
            <p:cNvSpPr/>
            <p:nvPr/>
          </p:nvSpPr>
          <p:spPr>
            <a:xfrm>
              <a:off x="6848354" y="3258785"/>
              <a:ext cx="87640" cy="50624"/>
            </a:xfrm>
            <a:custGeom>
              <a:avLst/>
              <a:gdLst/>
              <a:ahLst/>
              <a:cxnLst/>
              <a:rect l="l" t="t" r="r" b="b"/>
              <a:pathLst>
                <a:path w="73659" h="43180">
                  <a:moveTo>
                    <a:pt x="0" y="0"/>
                  </a:moveTo>
                  <a:lnTo>
                    <a:pt x="0" y="28879"/>
                  </a:lnTo>
                  <a:lnTo>
                    <a:pt x="0" y="42722"/>
                  </a:lnTo>
                  <a:lnTo>
                    <a:pt x="73558" y="42722"/>
                  </a:lnTo>
                  <a:lnTo>
                    <a:pt x="73558" y="28879"/>
                  </a:lnTo>
                  <a:lnTo>
                    <a:pt x="0" y="28879"/>
                  </a:lnTo>
                </a:path>
              </a:pathLst>
            </a:custGeom>
            <a:ln w="8915">
              <a:solidFill>
                <a:srgbClr val="3B77A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9" name="object 59"/>
            <p:cNvSpPr/>
            <p:nvPr/>
          </p:nvSpPr>
          <p:spPr>
            <a:xfrm>
              <a:off x="6848354" y="3355213"/>
              <a:ext cx="13599" cy="20101"/>
            </a:xfrm>
            <a:custGeom>
              <a:avLst/>
              <a:gdLst/>
              <a:ahLst/>
              <a:cxnLst/>
              <a:rect l="l" t="t" r="r" b="b"/>
              <a:pathLst>
                <a:path w="11430" h="17144">
                  <a:moveTo>
                    <a:pt x="0" y="16687"/>
                  </a:moveTo>
                  <a:lnTo>
                    <a:pt x="11150" y="16687"/>
                  </a:lnTo>
                  <a:lnTo>
                    <a:pt x="11150" y="0"/>
                  </a:lnTo>
                  <a:lnTo>
                    <a:pt x="0" y="0"/>
                  </a:lnTo>
                </a:path>
              </a:pathLst>
            </a:custGeom>
            <a:ln w="8915">
              <a:solidFill>
                <a:srgbClr val="3B77A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0" name="object 60"/>
            <p:cNvSpPr/>
            <p:nvPr/>
          </p:nvSpPr>
          <p:spPr>
            <a:xfrm>
              <a:off x="6848354" y="3479205"/>
              <a:ext cx="23421" cy="10423"/>
            </a:xfrm>
            <a:custGeom>
              <a:avLst/>
              <a:gdLst/>
              <a:ahLst/>
              <a:cxnLst/>
              <a:rect l="l" t="t" r="r" b="b"/>
              <a:pathLst>
                <a:path w="19684" h="8889">
                  <a:moveTo>
                    <a:pt x="0" y="8623"/>
                  </a:moveTo>
                  <a:lnTo>
                    <a:pt x="0" y="0"/>
                  </a:lnTo>
                  <a:lnTo>
                    <a:pt x="19316" y="0"/>
                  </a:lnTo>
                  <a:lnTo>
                    <a:pt x="19316" y="8496"/>
                  </a:lnTo>
                </a:path>
              </a:pathLst>
            </a:custGeom>
            <a:ln w="8915">
              <a:solidFill>
                <a:srgbClr val="3B77A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1" name="object 61"/>
            <p:cNvSpPr/>
            <p:nvPr/>
          </p:nvSpPr>
          <p:spPr>
            <a:xfrm>
              <a:off x="6848354" y="3478550"/>
              <a:ext cx="21910" cy="11167"/>
            </a:xfrm>
            <a:custGeom>
              <a:avLst/>
              <a:gdLst/>
              <a:ahLst/>
              <a:cxnLst/>
              <a:rect l="l" t="t" r="r" b="b"/>
              <a:pathLst>
                <a:path w="18415" h="9525">
                  <a:moveTo>
                    <a:pt x="0" y="9182"/>
                  </a:moveTo>
                  <a:lnTo>
                    <a:pt x="0" y="0"/>
                  </a:lnTo>
                  <a:lnTo>
                    <a:pt x="17830" y="0"/>
                  </a:lnTo>
                  <a:lnTo>
                    <a:pt x="17830" y="9182"/>
                  </a:lnTo>
                </a:path>
              </a:pathLst>
            </a:custGeom>
            <a:ln w="8915">
              <a:solidFill>
                <a:srgbClr val="3B77A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2" name="object 62"/>
            <p:cNvSpPr/>
            <p:nvPr/>
          </p:nvSpPr>
          <p:spPr>
            <a:xfrm>
              <a:off x="6848354" y="3344311"/>
              <a:ext cx="15866" cy="3722"/>
            </a:xfrm>
            <a:custGeom>
              <a:avLst/>
              <a:gdLst/>
              <a:ahLst/>
              <a:cxnLst/>
              <a:rect l="l" t="t" r="r" b="b"/>
              <a:pathLst>
                <a:path w="13334" h="3175">
                  <a:moveTo>
                    <a:pt x="0" y="2997"/>
                  </a:moveTo>
                  <a:lnTo>
                    <a:pt x="13068" y="0"/>
                  </a:lnTo>
                </a:path>
              </a:pathLst>
            </a:custGeom>
            <a:ln w="4457">
              <a:solidFill>
                <a:srgbClr val="3B77A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3" name="object 63"/>
            <p:cNvSpPr/>
            <p:nvPr/>
          </p:nvSpPr>
          <p:spPr>
            <a:xfrm>
              <a:off x="6848354" y="3338390"/>
              <a:ext cx="40042" cy="24568"/>
            </a:xfrm>
            <a:custGeom>
              <a:avLst/>
              <a:gdLst/>
              <a:ahLst/>
              <a:cxnLst/>
              <a:rect l="l" t="t" r="r" b="b"/>
              <a:pathLst>
                <a:path w="33654" h="20955">
                  <a:moveTo>
                    <a:pt x="0" y="20891"/>
                  </a:moveTo>
                  <a:lnTo>
                    <a:pt x="33096" y="0"/>
                  </a:lnTo>
                </a:path>
              </a:pathLst>
            </a:custGeom>
            <a:ln w="4457">
              <a:solidFill>
                <a:srgbClr val="3B77A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4" name="object 64"/>
            <p:cNvSpPr/>
            <p:nvPr/>
          </p:nvSpPr>
          <p:spPr>
            <a:xfrm>
              <a:off x="6848354" y="3346173"/>
              <a:ext cx="52886" cy="32757"/>
            </a:xfrm>
            <a:custGeom>
              <a:avLst/>
              <a:gdLst/>
              <a:ahLst/>
              <a:cxnLst/>
              <a:rect l="l" t="t" r="r" b="b"/>
              <a:pathLst>
                <a:path w="44450" h="27939">
                  <a:moveTo>
                    <a:pt x="0" y="27660"/>
                  </a:moveTo>
                  <a:lnTo>
                    <a:pt x="43891" y="0"/>
                  </a:lnTo>
                </a:path>
              </a:pathLst>
            </a:custGeom>
            <a:ln w="4457">
              <a:solidFill>
                <a:srgbClr val="3B77A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5" name="object 65"/>
            <p:cNvSpPr/>
            <p:nvPr/>
          </p:nvSpPr>
          <p:spPr>
            <a:xfrm>
              <a:off x="6848354" y="3363138"/>
              <a:ext cx="50620" cy="31268"/>
            </a:xfrm>
            <a:custGeom>
              <a:avLst/>
              <a:gdLst/>
              <a:ahLst/>
              <a:cxnLst/>
              <a:rect l="l" t="t" r="r" b="b"/>
              <a:pathLst>
                <a:path w="42545" h="26669">
                  <a:moveTo>
                    <a:pt x="0" y="26543"/>
                  </a:moveTo>
                  <a:lnTo>
                    <a:pt x="42418" y="0"/>
                  </a:lnTo>
                </a:path>
              </a:pathLst>
            </a:custGeom>
            <a:ln w="4457">
              <a:solidFill>
                <a:srgbClr val="3B77A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6" name="object 66"/>
            <p:cNvSpPr/>
            <p:nvPr/>
          </p:nvSpPr>
          <p:spPr>
            <a:xfrm>
              <a:off x="6848354" y="3398659"/>
              <a:ext cx="23421" cy="11167"/>
            </a:xfrm>
            <a:custGeom>
              <a:avLst/>
              <a:gdLst/>
              <a:ahLst/>
              <a:cxnLst/>
              <a:rect l="l" t="t" r="r" b="b"/>
              <a:pathLst>
                <a:path w="19684" h="9525">
                  <a:moveTo>
                    <a:pt x="0" y="9372"/>
                  </a:moveTo>
                  <a:lnTo>
                    <a:pt x="19469" y="0"/>
                  </a:lnTo>
                </a:path>
              </a:pathLst>
            </a:custGeom>
            <a:ln w="4457">
              <a:solidFill>
                <a:srgbClr val="3B77A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7" name="object 67"/>
            <p:cNvSpPr/>
            <p:nvPr/>
          </p:nvSpPr>
          <p:spPr>
            <a:xfrm>
              <a:off x="6848354" y="3377797"/>
              <a:ext cx="22666" cy="9678"/>
            </a:xfrm>
            <a:custGeom>
              <a:avLst/>
              <a:gdLst/>
              <a:ahLst/>
              <a:cxnLst/>
              <a:rect l="l" t="t" r="r" b="b"/>
              <a:pathLst>
                <a:path w="19050" h="8255">
                  <a:moveTo>
                    <a:pt x="0" y="8216"/>
                  </a:moveTo>
                  <a:lnTo>
                    <a:pt x="18580" y="0"/>
                  </a:lnTo>
                </a:path>
              </a:pathLst>
            </a:custGeom>
            <a:ln w="4457">
              <a:solidFill>
                <a:srgbClr val="3B77A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8" name="object 68"/>
            <p:cNvSpPr/>
            <p:nvPr/>
          </p:nvSpPr>
          <p:spPr>
            <a:xfrm>
              <a:off x="6848354" y="3415648"/>
              <a:ext cx="22666" cy="9678"/>
            </a:xfrm>
            <a:custGeom>
              <a:avLst/>
              <a:gdLst/>
              <a:ahLst/>
              <a:cxnLst/>
              <a:rect l="l" t="t" r="r" b="b"/>
              <a:pathLst>
                <a:path w="19050" h="8255">
                  <a:moveTo>
                    <a:pt x="0" y="8216"/>
                  </a:moveTo>
                  <a:lnTo>
                    <a:pt x="18580" y="0"/>
                  </a:lnTo>
                </a:path>
              </a:pathLst>
            </a:custGeom>
            <a:ln w="4457">
              <a:solidFill>
                <a:srgbClr val="3B77A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9" name="object 69"/>
            <p:cNvSpPr/>
            <p:nvPr/>
          </p:nvSpPr>
          <p:spPr>
            <a:xfrm>
              <a:off x="6848354" y="3431287"/>
              <a:ext cx="23421" cy="11167"/>
            </a:xfrm>
            <a:custGeom>
              <a:avLst/>
              <a:gdLst/>
              <a:ahLst/>
              <a:cxnLst/>
              <a:rect l="l" t="t" r="r" b="b"/>
              <a:pathLst>
                <a:path w="19684" h="9525">
                  <a:moveTo>
                    <a:pt x="0" y="9372"/>
                  </a:moveTo>
                  <a:lnTo>
                    <a:pt x="19431" y="0"/>
                  </a:lnTo>
                </a:path>
              </a:pathLst>
            </a:custGeom>
            <a:ln w="4457">
              <a:solidFill>
                <a:srgbClr val="3B77A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0" name="object 70"/>
            <p:cNvSpPr/>
            <p:nvPr/>
          </p:nvSpPr>
          <p:spPr>
            <a:xfrm>
              <a:off x="6848354" y="3446993"/>
              <a:ext cx="21910" cy="9678"/>
            </a:xfrm>
            <a:custGeom>
              <a:avLst/>
              <a:gdLst/>
              <a:ahLst/>
              <a:cxnLst/>
              <a:rect l="l" t="t" r="r" b="b"/>
              <a:pathLst>
                <a:path w="18415" h="8255">
                  <a:moveTo>
                    <a:pt x="0" y="8178"/>
                  </a:moveTo>
                  <a:lnTo>
                    <a:pt x="18135" y="0"/>
                  </a:lnTo>
                </a:path>
              </a:pathLst>
            </a:custGeom>
            <a:ln w="4457">
              <a:solidFill>
                <a:srgbClr val="3B77A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1" name="object 71"/>
            <p:cNvSpPr/>
            <p:nvPr/>
          </p:nvSpPr>
          <p:spPr>
            <a:xfrm>
              <a:off x="6848354" y="3463918"/>
              <a:ext cx="23421" cy="9678"/>
            </a:xfrm>
            <a:custGeom>
              <a:avLst/>
              <a:gdLst/>
              <a:ahLst/>
              <a:cxnLst/>
              <a:rect l="l" t="t" r="r" b="b"/>
              <a:pathLst>
                <a:path w="19684" h="8255">
                  <a:moveTo>
                    <a:pt x="0" y="8255"/>
                  </a:moveTo>
                  <a:lnTo>
                    <a:pt x="19075" y="0"/>
                  </a:lnTo>
                </a:path>
              </a:pathLst>
            </a:custGeom>
            <a:ln w="4457">
              <a:solidFill>
                <a:srgbClr val="3B77A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2" name="object 72"/>
            <p:cNvSpPr/>
            <p:nvPr/>
          </p:nvSpPr>
          <p:spPr>
            <a:xfrm>
              <a:off x="6848354" y="3479580"/>
              <a:ext cx="23421" cy="9678"/>
            </a:xfrm>
            <a:custGeom>
              <a:avLst/>
              <a:gdLst/>
              <a:ahLst/>
              <a:cxnLst/>
              <a:rect l="l" t="t" r="r" b="b"/>
              <a:pathLst>
                <a:path w="19684" h="8255">
                  <a:moveTo>
                    <a:pt x="0" y="8255"/>
                  </a:moveTo>
                  <a:lnTo>
                    <a:pt x="19062" y="0"/>
                  </a:lnTo>
                </a:path>
              </a:pathLst>
            </a:custGeom>
            <a:ln w="4457">
              <a:solidFill>
                <a:srgbClr val="3B77A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3" name="object 73"/>
            <p:cNvSpPr/>
            <p:nvPr/>
          </p:nvSpPr>
          <p:spPr>
            <a:xfrm>
              <a:off x="6848354" y="3493909"/>
              <a:ext cx="24177" cy="11167"/>
            </a:xfrm>
            <a:custGeom>
              <a:avLst/>
              <a:gdLst/>
              <a:ahLst/>
              <a:cxnLst/>
              <a:rect l="l" t="t" r="r" b="b"/>
              <a:pathLst>
                <a:path w="20320" h="9525">
                  <a:moveTo>
                    <a:pt x="0" y="9410"/>
                  </a:moveTo>
                  <a:lnTo>
                    <a:pt x="19913" y="0"/>
                  </a:lnTo>
                </a:path>
              </a:pathLst>
            </a:custGeom>
            <a:ln w="4457">
              <a:solidFill>
                <a:srgbClr val="3B77A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4" name="object 74"/>
            <p:cNvSpPr/>
            <p:nvPr/>
          </p:nvSpPr>
          <p:spPr>
            <a:xfrm>
              <a:off x="6848354" y="3510920"/>
              <a:ext cx="21910" cy="8934"/>
            </a:xfrm>
            <a:custGeom>
              <a:avLst/>
              <a:gdLst/>
              <a:ahLst/>
              <a:cxnLst/>
              <a:rect l="l" t="t" r="r" b="b"/>
              <a:pathLst>
                <a:path w="18415" h="7619">
                  <a:moveTo>
                    <a:pt x="0" y="7112"/>
                  </a:moveTo>
                  <a:lnTo>
                    <a:pt x="18211" y="0"/>
                  </a:lnTo>
                </a:path>
              </a:pathLst>
            </a:custGeom>
            <a:ln w="4457">
              <a:solidFill>
                <a:srgbClr val="3B77A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5" name="object 75"/>
            <p:cNvSpPr/>
            <p:nvPr/>
          </p:nvSpPr>
          <p:spPr>
            <a:xfrm>
              <a:off x="6848354" y="3459372"/>
              <a:ext cx="6044" cy="2233"/>
            </a:xfrm>
            <a:custGeom>
              <a:avLst/>
              <a:gdLst/>
              <a:ahLst/>
              <a:cxnLst/>
              <a:rect l="l" t="t" r="r" b="b"/>
              <a:pathLst>
                <a:path w="5079" h="1905">
                  <a:moveTo>
                    <a:pt x="0" y="1549"/>
                  </a:moveTo>
                  <a:lnTo>
                    <a:pt x="4749" y="0"/>
                  </a:lnTo>
                </a:path>
              </a:pathLst>
            </a:custGeom>
            <a:ln w="4457">
              <a:solidFill>
                <a:srgbClr val="3B77A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6" name="object 76"/>
            <p:cNvSpPr/>
            <p:nvPr/>
          </p:nvSpPr>
          <p:spPr>
            <a:xfrm>
              <a:off x="6848354" y="3468044"/>
              <a:ext cx="18888" cy="6700"/>
            </a:xfrm>
            <a:custGeom>
              <a:avLst/>
              <a:gdLst/>
              <a:ahLst/>
              <a:cxnLst/>
              <a:rect l="l" t="t" r="r" b="b"/>
              <a:pathLst>
                <a:path w="15875" h="5714">
                  <a:moveTo>
                    <a:pt x="0" y="5664"/>
                  </a:moveTo>
                  <a:lnTo>
                    <a:pt x="15316" y="0"/>
                  </a:lnTo>
                </a:path>
              </a:pathLst>
            </a:custGeom>
            <a:ln w="4457">
              <a:solidFill>
                <a:srgbClr val="3B77A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7" name="object 77"/>
            <p:cNvSpPr/>
            <p:nvPr/>
          </p:nvSpPr>
          <p:spPr>
            <a:xfrm>
              <a:off x="6848354" y="3475565"/>
              <a:ext cx="27954" cy="15634"/>
            </a:xfrm>
            <a:custGeom>
              <a:avLst/>
              <a:gdLst/>
              <a:ahLst/>
              <a:cxnLst/>
              <a:rect l="l" t="t" r="r" b="b"/>
              <a:pathLst>
                <a:path w="23494" h="13335">
                  <a:moveTo>
                    <a:pt x="0" y="12877"/>
                  </a:moveTo>
                  <a:lnTo>
                    <a:pt x="23063" y="0"/>
                  </a:lnTo>
                </a:path>
              </a:pathLst>
            </a:custGeom>
            <a:ln w="4457">
              <a:solidFill>
                <a:srgbClr val="3B77A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8" name="object 78"/>
            <p:cNvSpPr/>
            <p:nvPr/>
          </p:nvSpPr>
          <p:spPr>
            <a:xfrm>
              <a:off x="6848354" y="3484588"/>
              <a:ext cx="37020" cy="22334"/>
            </a:xfrm>
            <a:custGeom>
              <a:avLst/>
              <a:gdLst/>
              <a:ahLst/>
              <a:cxnLst/>
              <a:rect l="l" t="t" r="r" b="b"/>
              <a:pathLst>
                <a:path w="31115" h="19050">
                  <a:moveTo>
                    <a:pt x="0" y="18630"/>
                  </a:moveTo>
                  <a:lnTo>
                    <a:pt x="30708" y="0"/>
                  </a:lnTo>
                </a:path>
              </a:pathLst>
            </a:custGeom>
            <a:ln w="4457">
              <a:solidFill>
                <a:srgbClr val="3B77A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9" name="object 79"/>
            <p:cNvSpPr/>
            <p:nvPr/>
          </p:nvSpPr>
          <p:spPr>
            <a:xfrm>
              <a:off x="6848354" y="3492368"/>
              <a:ext cx="44576" cy="29035"/>
            </a:xfrm>
            <a:custGeom>
              <a:avLst/>
              <a:gdLst/>
              <a:ahLst/>
              <a:cxnLst/>
              <a:rect l="l" t="t" r="r" b="b"/>
              <a:pathLst>
                <a:path w="37465" h="24764">
                  <a:moveTo>
                    <a:pt x="0" y="24282"/>
                  </a:moveTo>
                  <a:lnTo>
                    <a:pt x="36944" y="0"/>
                  </a:lnTo>
                </a:path>
              </a:pathLst>
            </a:custGeom>
            <a:ln w="4457">
              <a:solidFill>
                <a:srgbClr val="3B77A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0" name="object 80"/>
            <p:cNvSpPr/>
            <p:nvPr/>
          </p:nvSpPr>
          <p:spPr>
            <a:xfrm>
              <a:off x="6848354" y="3491899"/>
              <a:ext cx="46087" cy="29779"/>
            </a:xfrm>
            <a:custGeom>
              <a:avLst/>
              <a:gdLst/>
              <a:ahLst/>
              <a:cxnLst/>
              <a:rect l="l" t="t" r="r" b="b"/>
              <a:pathLst>
                <a:path w="38734" h="25400">
                  <a:moveTo>
                    <a:pt x="0" y="25082"/>
                  </a:moveTo>
                  <a:lnTo>
                    <a:pt x="38417" y="0"/>
                  </a:lnTo>
                </a:path>
              </a:pathLst>
            </a:custGeom>
            <a:ln w="4457">
              <a:solidFill>
                <a:srgbClr val="3B77A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1" name="object 81"/>
            <p:cNvSpPr/>
            <p:nvPr/>
          </p:nvSpPr>
          <p:spPr>
            <a:xfrm>
              <a:off x="6848354" y="3491182"/>
              <a:ext cx="47598" cy="31268"/>
            </a:xfrm>
            <a:custGeom>
              <a:avLst/>
              <a:gdLst/>
              <a:ahLst/>
              <a:cxnLst/>
              <a:rect l="l" t="t" r="r" b="b"/>
              <a:pathLst>
                <a:path w="40005" h="26669">
                  <a:moveTo>
                    <a:pt x="0" y="26123"/>
                  </a:moveTo>
                  <a:lnTo>
                    <a:pt x="23522" y="11021"/>
                  </a:lnTo>
                  <a:lnTo>
                    <a:pt x="35448" y="3265"/>
                  </a:lnTo>
                  <a:lnTo>
                    <a:pt x="39454" y="408"/>
                  </a:lnTo>
                  <a:lnTo>
                    <a:pt x="39217" y="0"/>
                  </a:lnTo>
                </a:path>
              </a:pathLst>
            </a:custGeom>
            <a:ln w="4457">
              <a:solidFill>
                <a:srgbClr val="3B77A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2" name="object 82"/>
            <p:cNvSpPr/>
            <p:nvPr/>
          </p:nvSpPr>
          <p:spPr>
            <a:xfrm>
              <a:off x="6848354" y="3490790"/>
              <a:ext cx="46087" cy="31268"/>
            </a:xfrm>
            <a:custGeom>
              <a:avLst/>
              <a:gdLst/>
              <a:ahLst/>
              <a:cxnLst/>
              <a:rect l="l" t="t" r="r" b="b"/>
              <a:pathLst>
                <a:path w="38734" h="26669">
                  <a:moveTo>
                    <a:pt x="0" y="26428"/>
                  </a:moveTo>
                  <a:lnTo>
                    <a:pt x="38252" y="0"/>
                  </a:lnTo>
                </a:path>
              </a:pathLst>
            </a:custGeom>
            <a:ln w="4457">
              <a:solidFill>
                <a:srgbClr val="3B77A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3" name="object 83"/>
            <p:cNvSpPr/>
            <p:nvPr/>
          </p:nvSpPr>
          <p:spPr>
            <a:xfrm>
              <a:off x="6848354" y="3491900"/>
              <a:ext cx="43064" cy="30522"/>
            </a:xfrm>
            <a:custGeom>
              <a:avLst/>
              <a:gdLst/>
              <a:ahLst/>
              <a:cxnLst/>
              <a:rect l="l" t="t" r="r" b="b"/>
              <a:pathLst>
                <a:path w="36194" h="26035">
                  <a:moveTo>
                    <a:pt x="0" y="25882"/>
                  </a:moveTo>
                  <a:lnTo>
                    <a:pt x="36080" y="0"/>
                  </a:lnTo>
                </a:path>
              </a:pathLst>
            </a:custGeom>
            <a:ln w="4457">
              <a:solidFill>
                <a:srgbClr val="3B77A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4" name="object 84"/>
            <p:cNvSpPr/>
            <p:nvPr/>
          </p:nvSpPr>
          <p:spPr>
            <a:xfrm>
              <a:off x="6848354" y="3494154"/>
              <a:ext cx="40042" cy="28290"/>
            </a:xfrm>
            <a:custGeom>
              <a:avLst/>
              <a:gdLst/>
              <a:ahLst/>
              <a:cxnLst/>
              <a:rect l="l" t="t" r="r" b="b"/>
              <a:pathLst>
                <a:path w="33655" h="24130">
                  <a:moveTo>
                    <a:pt x="0" y="23926"/>
                  </a:moveTo>
                  <a:lnTo>
                    <a:pt x="33553" y="0"/>
                  </a:lnTo>
                </a:path>
              </a:pathLst>
            </a:custGeom>
            <a:ln w="4457">
              <a:solidFill>
                <a:srgbClr val="3B77A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5" name="object 85"/>
            <p:cNvSpPr/>
            <p:nvPr/>
          </p:nvSpPr>
          <p:spPr>
            <a:xfrm>
              <a:off x="6848354" y="3498947"/>
              <a:ext cx="34753" cy="23823"/>
            </a:xfrm>
            <a:custGeom>
              <a:avLst/>
              <a:gdLst/>
              <a:ahLst/>
              <a:cxnLst/>
              <a:rect l="l" t="t" r="r" b="b"/>
              <a:pathLst>
                <a:path w="29209" h="20319">
                  <a:moveTo>
                    <a:pt x="0" y="20180"/>
                  </a:moveTo>
                  <a:lnTo>
                    <a:pt x="29044" y="0"/>
                  </a:lnTo>
                </a:path>
              </a:pathLst>
            </a:custGeom>
            <a:ln w="4457">
              <a:solidFill>
                <a:srgbClr val="3B77A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6" name="object 86"/>
            <p:cNvSpPr/>
            <p:nvPr/>
          </p:nvSpPr>
          <p:spPr>
            <a:xfrm>
              <a:off x="6848354" y="3504253"/>
              <a:ext cx="28710" cy="17867"/>
            </a:xfrm>
            <a:custGeom>
              <a:avLst/>
              <a:gdLst/>
              <a:ahLst/>
              <a:cxnLst/>
              <a:rect l="l" t="t" r="r" b="b"/>
              <a:pathLst>
                <a:path w="24130" h="15239">
                  <a:moveTo>
                    <a:pt x="0" y="14820"/>
                  </a:moveTo>
                  <a:lnTo>
                    <a:pt x="23888" y="0"/>
                  </a:lnTo>
                </a:path>
              </a:pathLst>
            </a:custGeom>
            <a:ln w="4457">
              <a:solidFill>
                <a:srgbClr val="3B77A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7" name="object 87"/>
            <p:cNvSpPr/>
            <p:nvPr/>
          </p:nvSpPr>
          <p:spPr>
            <a:xfrm>
              <a:off x="6848354" y="3509902"/>
              <a:ext cx="21910" cy="11912"/>
            </a:xfrm>
            <a:custGeom>
              <a:avLst/>
              <a:gdLst/>
              <a:ahLst/>
              <a:cxnLst/>
              <a:rect l="l" t="t" r="r" b="b"/>
              <a:pathLst>
                <a:path w="18415" h="10160">
                  <a:moveTo>
                    <a:pt x="0" y="9867"/>
                  </a:moveTo>
                  <a:lnTo>
                    <a:pt x="18415" y="0"/>
                  </a:lnTo>
                </a:path>
              </a:pathLst>
            </a:custGeom>
            <a:ln w="4457">
              <a:solidFill>
                <a:srgbClr val="3B77A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8" name="object 88"/>
            <p:cNvSpPr/>
            <p:nvPr/>
          </p:nvSpPr>
          <p:spPr>
            <a:xfrm>
              <a:off x="6848354" y="3512755"/>
              <a:ext cx="17376" cy="8934"/>
            </a:xfrm>
            <a:custGeom>
              <a:avLst/>
              <a:gdLst/>
              <a:ahLst/>
              <a:cxnLst/>
              <a:rect l="l" t="t" r="r" b="b"/>
              <a:pathLst>
                <a:path w="14605" h="7619">
                  <a:moveTo>
                    <a:pt x="0" y="7213"/>
                  </a:moveTo>
                  <a:lnTo>
                    <a:pt x="14579" y="0"/>
                  </a:lnTo>
                </a:path>
              </a:pathLst>
            </a:custGeom>
            <a:ln w="4457">
              <a:solidFill>
                <a:srgbClr val="3B77A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9" name="object 89"/>
            <p:cNvSpPr/>
            <p:nvPr/>
          </p:nvSpPr>
          <p:spPr>
            <a:xfrm>
              <a:off x="6848354" y="3512749"/>
              <a:ext cx="17376" cy="8934"/>
            </a:xfrm>
            <a:custGeom>
              <a:avLst/>
              <a:gdLst/>
              <a:ahLst/>
              <a:cxnLst/>
              <a:rect l="l" t="t" r="r" b="b"/>
              <a:pathLst>
                <a:path w="14605" h="7619">
                  <a:moveTo>
                    <a:pt x="0" y="7581"/>
                  </a:moveTo>
                  <a:lnTo>
                    <a:pt x="14490" y="0"/>
                  </a:lnTo>
                </a:path>
              </a:pathLst>
            </a:custGeom>
            <a:ln w="4457">
              <a:solidFill>
                <a:srgbClr val="3B77A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0" name="object 90"/>
            <p:cNvSpPr/>
            <p:nvPr/>
          </p:nvSpPr>
          <p:spPr>
            <a:xfrm>
              <a:off x="6848354" y="3512745"/>
              <a:ext cx="17376" cy="9678"/>
            </a:xfrm>
            <a:custGeom>
              <a:avLst/>
              <a:gdLst/>
              <a:ahLst/>
              <a:cxnLst/>
              <a:rect l="l" t="t" r="r" b="b"/>
              <a:pathLst>
                <a:path w="14605" h="8255">
                  <a:moveTo>
                    <a:pt x="0" y="7632"/>
                  </a:moveTo>
                  <a:lnTo>
                    <a:pt x="14478" y="0"/>
                  </a:lnTo>
                </a:path>
              </a:pathLst>
            </a:custGeom>
            <a:ln w="4457">
              <a:solidFill>
                <a:srgbClr val="3B77A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1" name="object 91"/>
            <p:cNvSpPr/>
            <p:nvPr/>
          </p:nvSpPr>
          <p:spPr>
            <a:xfrm>
              <a:off x="6848354" y="3512655"/>
              <a:ext cx="18888" cy="9678"/>
            </a:xfrm>
            <a:custGeom>
              <a:avLst/>
              <a:gdLst/>
              <a:ahLst/>
              <a:cxnLst/>
              <a:rect l="l" t="t" r="r" b="b"/>
              <a:pathLst>
                <a:path w="15875" h="8255">
                  <a:moveTo>
                    <a:pt x="0" y="7797"/>
                  </a:moveTo>
                  <a:lnTo>
                    <a:pt x="15849" y="0"/>
                  </a:lnTo>
                </a:path>
              </a:pathLst>
            </a:custGeom>
            <a:ln w="4457">
              <a:solidFill>
                <a:srgbClr val="3B77A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2" name="object 92"/>
            <p:cNvSpPr/>
            <p:nvPr/>
          </p:nvSpPr>
          <p:spPr>
            <a:xfrm>
              <a:off x="6848354" y="3518207"/>
              <a:ext cx="15110" cy="3722"/>
            </a:xfrm>
            <a:custGeom>
              <a:avLst/>
              <a:gdLst/>
              <a:ahLst/>
              <a:cxnLst/>
              <a:rect l="l" t="t" r="r" b="b"/>
              <a:pathLst>
                <a:path w="12700" h="3175">
                  <a:moveTo>
                    <a:pt x="0" y="2882"/>
                  </a:moveTo>
                  <a:lnTo>
                    <a:pt x="12268" y="0"/>
                  </a:lnTo>
                </a:path>
              </a:pathLst>
            </a:custGeom>
            <a:ln w="4457">
              <a:solidFill>
                <a:srgbClr val="3B77A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3" name="object 93"/>
            <p:cNvSpPr/>
            <p:nvPr/>
          </p:nvSpPr>
          <p:spPr>
            <a:xfrm>
              <a:off x="6848354" y="3259594"/>
              <a:ext cx="0" cy="33501"/>
            </a:xfrm>
            <a:custGeom>
              <a:avLst/>
              <a:gdLst/>
              <a:ahLst/>
              <a:cxnLst/>
              <a:rect l="l" t="t" r="r" b="b"/>
              <a:pathLst>
                <a:path h="28575">
                  <a:moveTo>
                    <a:pt x="0" y="28117"/>
                  </a:moveTo>
                  <a:lnTo>
                    <a:pt x="0" y="0"/>
                  </a:lnTo>
                </a:path>
              </a:pathLst>
            </a:custGeom>
            <a:ln w="8915">
              <a:solidFill>
                <a:srgbClr val="3B77A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4" name="object 94"/>
            <p:cNvSpPr/>
            <p:nvPr/>
          </p:nvSpPr>
          <p:spPr>
            <a:xfrm>
              <a:off x="6848354" y="3262561"/>
              <a:ext cx="84618" cy="48391"/>
            </a:xfrm>
            <a:custGeom>
              <a:avLst/>
              <a:gdLst/>
              <a:ahLst/>
              <a:cxnLst/>
              <a:rect l="l" t="t" r="r" b="b"/>
              <a:pathLst>
                <a:path w="71119" h="41275">
                  <a:moveTo>
                    <a:pt x="70510" y="0"/>
                  </a:moveTo>
                  <a:lnTo>
                    <a:pt x="48173" y="4713"/>
                  </a:lnTo>
                  <a:lnTo>
                    <a:pt x="28863" y="13225"/>
                  </a:lnTo>
                  <a:lnTo>
                    <a:pt x="12749" y="25297"/>
                  </a:lnTo>
                  <a:lnTo>
                    <a:pt x="0" y="40690"/>
                  </a:lnTo>
                </a:path>
              </a:pathLst>
            </a:custGeom>
            <a:ln w="8915">
              <a:solidFill>
                <a:srgbClr val="3B77A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5" name="object 95"/>
            <p:cNvSpPr/>
            <p:nvPr/>
          </p:nvSpPr>
          <p:spPr>
            <a:xfrm>
              <a:off x="6848354" y="3423130"/>
              <a:ext cx="76307" cy="39457"/>
            </a:xfrm>
            <a:custGeom>
              <a:avLst/>
              <a:gdLst/>
              <a:ahLst/>
              <a:cxnLst/>
              <a:rect l="l" t="t" r="r" b="b"/>
              <a:pathLst>
                <a:path w="64134" h="33655">
                  <a:moveTo>
                    <a:pt x="0" y="0"/>
                  </a:moveTo>
                  <a:lnTo>
                    <a:pt x="12228" y="12303"/>
                  </a:lnTo>
                  <a:lnTo>
                    <a:pt x="27057" y="21820"/>
                  </a:lnTo>
                  <a:lnTo>
                    <a:pt x="44248" y="28691"/>
                  </a:lnTo>
                  <a:lnTo>
                    <a:pt x="63563" y="33058"/>
                  </a:lnTo>
                </a:path>
              </a:pathLst>
            </a:custGeom>
            <a:ln w="8915">
              <a:solidFill>
                <a:srgbClr val="3B77A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6" name="object 96"/>
            <p:cNvSpPr/>
            <p:nvPr/>
          </p:nvSpPr>
          <p:spPr>
            <a:xfrm>
              <a:off x="6848354" y="3312311"/>
              <a:ext cx="29465" cy="108693"/>
            </a:xfrm>
            <a:custGeom>
              <a:avLst/>
              <a:gdLst/>
              <a:ahLst/>
              <a:cxnLst/>
              <a:rect l="l" t="t" r="r" b="b"/>
              <a:pathLst>
                <a:path w="24765" h="92710">
                  <a:moveTo>
                    <a:pt x="20205" y="0"/>
                  </a:moveTo>
                  <a:lnTo>
                    <a:pt x="11926" y="8171"/>
                  </a:lnTo>
                  <a:lnTo>
                    <a:pt x="5549" y="18367"/>
                  </a:lnTo>
                  <a:lnTo>
                    <a:pt x="1449" y="30310"/>
                  </a:lnTo>
                  <a:lnTo>
                    <a:pt x="0" y="43726"/>
                  </a:lnTo>
                  <a:lnTo>
                    <a:pt x="1883" y="58710"/>
                  </a:lnTo>
                  <a:lnTo>
                    <a:pt x="7086" y="72313"/>
                  </a:lnTo>
                  <a:lnTo>
                    <a:pt x="14937" y="83716"/>
                  </a:lnTo>
                  <a:lnTo>
                    <a:pt x="24764" y="92100"/>
                  </a:lnTo>
                </a:path>
              </a:pathLst>
            </a:custGeom>
            <a:ln w="8915">
              <a:solidFill>
                <a:srgbClr val="3B77A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7" name="object 97"/>
            <p:cNvSpPr/>
            <p:nvPr/>
          </p:nvSpPr>
          <p:spPr>
            <a:xfrm>
              <a:off x="6848354" y="3280973"/>
              <a:ext cx="77062" cy="161551"/>
            </a:xfrm>
            <a:custGeom>
              <a:avLst/>
              <a:gdLst/>
              <a:ahLst/>
              <a:cxnLst/>
              <a:rect l="l" t="t" r="r" b="b"/>
              <a:pathLst>
                <a:path w="64769" h="137794">
                  <a:moveTo>
                    <a:pt x="64554" y="0"/>
                  </a:moveTo>
                  <a:lnTo>
                    <a:pt x="38945" y="8644"/>
                  </a:lnTo>
                  <a:lnTo>
                    <a:pt x="18480" y="24044"/>
                  </a:lnTo>
                  <a:lnTo>
                    <a:pt x="4912" y="44659"/>
                  </a:lnTo>
                  <a:lnTo>
                    <a:pt x="0" y="68948"/>
                  </a:lnTo>
                  <a:lnTo>
                    <a:pt x="4620" y="92534"/>
                  </a:lnTo>
                  <a:lnTo>
                    <a:pt x="17418" y="112714"/>
                  </a:lnTo>
                  <a:lnTo>
                    <a:pt x="36797" y="128086"/>
                  </a:lnTo>
                  <a:lnTo>
                    <a:pt x="61163" y="137248"/>
                  </a:lnTo>
                </a:path>
              </a:pathLst>
            </a:custGeom>
            <a:ln w="8915">
              <a:solidFill>
                <a:srgbClr val="3B77A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8" name="object 100"/>
            <p:cNvSpPr/>
            <p:nvPr/>
          </p:nvSpPr>
          <p:spPr>
            <a:xfrm>
              <a:off x="6848354" y="3298442"/>
              <a:ext cx="62708" cy="36479"/>
            </a:xfrm>
            <a:custGeom>
              <a:avLst/>
              <a:gdLst/>
              <a:ahLst/>
              <a:cxnLst/>
              <a:rect l="l" t="t" r="r" b="b"/>
              <a:pathLst>
                <a:path w="52705" h="31114">
                  <a:moveTo>
                    <a:pt x="52323" y="20243"/>
                  </a:moveTo>
                  <a:lnTo>
                    <a:pt x="48697" y="12151"/>
                  </a:lnTo>
                  <a:lnTo>
                    <a:pt x="42886" y="5740"/>
                  </a:lnTo>
                  <a:lnTo>
                    <a:pt x="35377" y="1520"/>
                  </a:lnTo>
                  <a:lnTo>
                    <a:pt x="26657" y="0"/>
                  </a:lnTo>
                  <a:lnTo>
                    <a:pt x="16282" y="2184"/>
                  </a:lnTo>
                  <a:lnTo>
                    <a:pt x="7808" y="8143"/>
                  </a:lnTo>
                  <a:lnTo>
                    <a:pt x="2095" y="16984"/>
                  </a:lnTo>
                  <a:lnTo>
                    <a:pt x="0" y="27812"/>
                  </a:lnTo>
                  <a:lnTo>
                    <a:pt x="0" y="28727"/>
                  </a:lnTo>
                  <a:lnTo>
                    <a:pt x="38" y="29641"/>
                  </a:lnTo>
                  <a:lnTo>
                    <a:pt x="126" y="30530"/>
                  </a:lnTo>
                </a:path>
              </a:pathLst>
            </a:custGeom>
            <a:ln w="8915">
              <a:solidFill>
                <a:srgbClr val="3B77A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9" name="object 101"/>
            <p:cNvSpPr/>
            <p:nvPr/>
          </p:nvSpPr>
          <p:spPr>
            <a:xfrm>
              <a:off x="6848354" y="3311927"/>
              <a:ext cx="27199" cy="29779"/>
            </a:xfrm>
            <a:custGeom>
              <a:avLst/>
              <a:gdLst/>
              <a:ahLst/>
              <a:cxnLst/>
              <a:rect l="l" t="t" r="r" b="b"/>
              <a:pathLst>
                <a:path w="22859" h="25400">
                  <a:moveTo>
                    <a:pt x="22397" y="17792"/>
                  </a:moveTo>
                  <a:lnTo>
                    <a:pt x="18015" y="6629"/>
                  </a:lnTo>
                  <a:lnTo>
                    <a:pt x="15501" y="0"/>
                  </a:lnTo>
                  <a:lnTo>
                    <a:pt x="9024" y="762"/>
                  </a:lnTo>
                  <a:lnTo>
                    <a:pt x="4470" y="3061"/>
                  </a:lnTo>
                  <a:lnTo>
                    <a:pt x="1402" y="8280"/>
                  </a:lnTo>
                  <a:lnTo>
                    <a:pt x="0" y="15756"/>
                  </a:lnTo>
                  <a:lnTo>
                    <a:pt x="439" y="24828"/>
                  </a:lnTo>
                </a:path>
              </a:pathLst>
            </a:custGeom>
            <a:ln w="8915">
              <a:solidFill>
                <a:srgbClr val="3B77A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0" name="object 102"/>
            <p:cNvSpPr/>
            <p:nvPr/>
          </p:nvSpPr>
          <p:spPr>
            <a:xfrm>
              <a:off x="6848354" y="3450005"/>
              <a:ext cx="95195" cy="13401"/>
            </a:xfrm>
            <a:custGeom>
              <a:avLst/>
              <a:gdLst/>
              <a:ahLst/>
              <a:cxnLst/>
              <a:rect l="l" t="t" r="r" b="b"/>
              <a:pathLst>
                <a:path w="80009" h="11430">
                  <a:moveTo>
                    <a:pt x="2971" y="0"/>
                  </a:moveTo>
                  <a:lnTo>
                    <a:pt x="0" y="0"/>
                  </a:lnTo>
                  <a:lnTo>
                    <a:pt x="0" y="2971"/>
                  </a:lnTo>
                  <a:lnTo>
                    <a:pt x="0" y="7861"/>
                  </a:lnTo>
                  <a:lnTo>
                    <a:pt x="0" y="10833"/>
                  </a:lnTo>
                  <a:lnTo>
                    <a:pt x="2971" y="10833"/>
                  </a:lnTo>
                  <a:lnTo>
                    <a:pt x="76987" y="10833"/>
                  </a:lnTo>
                  <a:lnTo>
                    <a:pt x="79959" y="10833"/>
                  </a:lnTo>
                  <a:lnTo>
                    <a:pt x="79959" y="7861"/>
                  </a:lnTo>
                  <a:lnTo>
                    <a:pt x="79959" y="2971"/>
                  </a:lnTo>
                  <a:lnTo>
                    <a:pt x="79959" y="0"/>
                  </a:lnTo>
                  <a:lnTo>
                    <a:pt x="76987" y="0"/>
                  </a:lnTo>
                  <a:lnTo>
                    <a:pt x="2971" y="0"/>
                  </a:lnTo>
                  <a:close/>
                </a:path>
              </a:pathLst>
            </a:custGeom>
            <a:ln w="8915">
              <a:solidFill>
                <a:srgbClr val="3B77A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1" name="object 103"/>
            <p:cNvSpPr/>
            <p:nvPr/>
          </p:nvSpPr>
          <p:spPr>
            <a:xfrm>
              <a:off x="6848354" y="3422463"/>
              <a:ext cx="73284" cy="6700"/>
            </a:xfrm>
            <a:custGeom>
              <a:avLst/>
              <a:gdLst/>
              <a:ahLst/>
              <a:cxnLst/>
              <a:rect l="l" t="t" r="r" b="b"/>
              <a:pathLst>
                <a:path w="61594" h="5714">
                  <a:moveTo>
                    <a:pt x="61264" y="5537"/>
                  </a:moveTo>
                  <a:lnTo>
                    <a:pt x="61264" y="3695"/>
                  </a:lnTo>
                  <a:lnTo>
                    <a:pt x="61264" y="0"/>
                  </a:lnTo>
                  <a:lnTo>
                    <a:pt x="55321" y="0"/>
                  </a:lnTo>
                  <a:lnTo>
                    <a:pt x="5943" y="0"/>
                  </a:lnTo>
                  <a:lnTo>
                    <a:pt x="0" y="0"/>
                  </a:lnTo>
                  <a:lnTo>
                    <a:pt x="0" y="3695"/>
                  </a:lnTo>
                  <a:lnTo>
                    <a:pt x="0" y="5118"/>
                  </a:lnTo>
                </a:path>
              </a:pathLst>
            </a:custGeom>
            <a:ln w="8915">
              <a:solidFill>
                <a:srgbClr val="3B77A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2" name="object 104"/>
            <p:cNvSpPr/>
            <p:nvPr/>
          </p:nvSpPr>
          <p:spPr>
            <a:xfrm>
              <a:off x="6848354" y="3431536"/>
              <a:ext cx="18132" cy="8189"/>
            </a:xfrm>
            <a:custGeom>
              <a:avLst/>
              <a:gdLst/>
              <a:ahLst/>
              <a:cxnLst/>
              <a:rect l="l" t="t" r="r" b="b"/>
              <a:pathLst>
                <a:path w="15240" h="6985">
                  <a:moveTo>
                    <a:pt x="0" y="6718"/>
                  </a:moveTo>
                  <a:lnTo>
                    <a:pt x="15176" y="0"/>
                  </a:lnTo>
                </a:path>
              </a:pathLst>
            </a:custGeom>
            <a:ln w="4457">
              <a:solidFill>
                <a:srgbClr val="3B77A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3" name="object 105"/>
            <p:cNvSpPr/>
            <p:nvPr/>
          </p:nvSpPr>
          <p:spPr>
            <a:xfrm>
              <a:off x="6848354" y="3430566"/>
              <a:ext cx="26443" cy="14890"/>
            </a:xfrm>
            <a:custGeom>
              <a:avLst/>
              <a:gdLst/>
              <a:ahLst/>
              <a:cxnLst/>
              <a:rect l="l" t="t" r="r" b="b"/>
              <a:pathLst>
                <a:path w="22225" h="12700">
                  <a:moveTo>
                    <a:pt x="0" y="12420"/>
                  </a:moveTo>
                  <a:lnTo>
                    <a:pt x="21996" y="0"/>
                  </a:lnTo>
                </a:path>
              </a:pathLst>
            </a:custGeom>
            <a:ln w="4457">
              <a:solidFill>
                <a:srgbClr val="3B77A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4" name="object 106"/>
            <p:cNvSpPr/>
            <p:nvPr/>
          </p:nvSpPr>
          <p:spPr>
            <a:xfrm>
              <a:off x="6848354" y="3430641"/>
              <a:ext cx="21910" cy="14890"/>
            </a:xfrm>
            <a:custGeom>
              <a:avLst/>
              <a:gdLst/>
              <a:ahLst/>
              <a:cxnLst/>
              <a:rect l="l" t="t" r="r" b="b"/>
              <a:pathLst>
                <a:path w="18415" h="12700">
                  <a:moveTo>
                    <a:pt x="0" y="12293"/>
                  </a:moveTo>
                  <a:lnTo>
                    <a:pt x="18122" y="0"/>
                  </a:lnTo>
                </a:path>
              </a:pathLst>
            </a:custGeom>
            <a:ln w="4457">
              <a:solidFill>
                <a:srgbClr val="3B77A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5" name="object 107"/>
            <p:cNvSpPr/>
            <p:nvPr/>
          </p:nvSpPr>
          <p:spPr>
            <a:xfrm>
              <a:off x="6848354" y="3431263"/>
              <a:ext cx="24177" cy="14145"/>
            </a:xfrm>
            <a:custGeom>
              <a:avLst/>
              <a:gdLst/>
              <a:ahLst/>
              <a:cxnLst/>
              <a:rect l="l" t="t" r="r" b="b"/>
              <a:pathLst>
                <a:path w="20319" h="12064">
                  <a:moveTo>
                    <a:pt x="0" y="11785"/>
                  </a:moveTo>
                  <a:lnTo>
                    <a:pt x="20002" y="0"/>
                  </a:lnTo>
                </a:path>
              </a:pathLst>
            </a:custGeom>
            <a:ln w="4457">
              <a:solidFill>
                <a:srgbClr val="3B77A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6" name="object 108"/>
            <p:cNvSpPr/>
            <p:nvPr/>
          </p:nvSpPr>
          <p:spPr>
            <a:xfrm>
              <a:off x="6848354" y="3431328"/>
              <a:ext cx="20399" cy="14145"/>
            </a:xfrm>
            <a:custGeom>
              <a:avLst/>
              <a:gdLst/>
              <a:ahLst/>
              <a:cxnLst/>
              <a:rect l="l" t="t" r="r" b="b"/>
              <a:pathLst>
                <a:path w="17144" h="12064">
                  <a:moveTo>
                    <a:pt x="0" y="11671"/>
                  </a:moveTo>
                  <a:lnTo>
                    <a:pt x="16675" y="0"/>
                  </a:lnTo>
                </a:path>
              </a:pathLst>
            </a:custGeom>
            <a:ln w="4457">
              <a:solidFill>
                <a:srgbClr val="3B77A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7" name="object 109"/>
            <p:cNvSpPr/>
            <p:nvPr/>
          </p:nvSpPr>
          <p:spPr>
            <a:xfrm>
              <a:off x="6848354" y="3430124"/>
              <a:ext cx="18888" cy="15634"/>
            </a:xfrm>
            <a:custGeom>
              <a:avLst/>
              <a:gdLst/>
              <a:ahLst/>
              <a:cxnLst/>
              <a:rect l="l" t="t" r="r" b="b"/>
              <a:pathLst>
                <a:path w="15875" h="13335">
                  <a:moveTo>
                    <a:pt x="0" y="12890"/>
                  </a:moveTo>
                  <a:lnTo>
                    <a:pt x="13931" y="0"/>
                  </a:lnTo>
                  <a:lnTo>
                    <a:pt x="15481" y="0"/>
                  </a:lnTo>
                </a:path>
              </a:pathLst>
            </a:custGeom>
            <a:ln w="4457">
              <a:solidFill>
                <a:srgbClr val="3B77A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8" name="object 110"/>
            <p:cNvSpPr/>
            <p:nvPr/>
          </p:nvSpPr>
          <p:spPr>
            <a:xfrm>
              <a:off x="6848354" y="3431321"/>
              <a:ext cx="20399" cy="14145"/>
            </a:xfrm>
            <a:custGeom>
              <a:avLst/>
              <a:gdLst/>
              <a:ahLst/>
              <a:cxnLst/>
              <a:rect l="l" t="t" r="r" b="b"/>
              <a:pathLst>
                <a:path w="17144" h="12064">
                  <a:moveTo>
                    <a:pt x="0" y="11683"/>
                  </a:moveTo>
                  <a:lnTo>
                    <a:pt x="17081" y="0"/>
                  </a:lnTo>
                </a:path>
              </a:pathLst>
            </a:custGeom>
            <a:ln w="4457">
              <a:solidFill>
                <a:srgbClr val="3B77A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9" name="object 111"/>
            <p:cNvSpPr/>
            <p:nvPr/>
          </p:nvSpPr>
          <p:spPr>
            <a:xfrm>
              <a:off x="6848354" y="3429799"/>
              <a:ext cx="21910" cy="15634"/>
            </a:xfrm>
            <a:custGeom>
              <a:avLst/>
              <a:gdLst/>
              <a:ahLst/>
              <a:cxnLst/>
              <a:rect l="l" t="t" r="r" b="b"/>
              <a:pathLst>
                <a:path w="18415" h="13335">
                  <a:moveTo>
                    <a:pt x="0" y="13030"/>
                  </a:moveTo>
                  <a:lnTo>
                    <a:pt x="18021" y="0"/>
                  </a:lnTo>
                </a:path>
              </a:pathLst>
            </a:custGeom>
            <a:ln w="4457">
              <a:solidFill>
                <a:srgbClr val="3B77A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0" name="object 112"/>
            <p:cNvSpPr/>
            <p:nvPr/>
          </p:nvSpPr>
          <p:spPr>
            <a:xfrm>
              <a:off x="6848354" y="3430124"/>
              <a:ext cx="18888" cy="15634"/>
            </a:xfrm>
            <a:custGeom>
              <a:avLst/>
              <a:gdLst/>
              <a:ahLst/>
              <a:cxnLst/>
              <a:rect l="l" t="t" r="r" b="b"/>
              <a:pathLst>
                <a:path w="15875" h="13335">
                  <a:moveTo>
                    <a:pt x="0" y="12890"/>
                  </a:moveTo>
                  <a:lnTo>
                    <a:pt x="13931" y="0"/>
                  </a:lnTo>
                  <a:lnTo>
                    <a:pt x="15481" y="0"/>
                  </a:lnTo>
                </a:path>
              </a:pathLst>
            </a:custGeom>
            <a:ln w="4457">
              <a:solidFill>
                <a:srgbClr val="3B77A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1" name="object 113"/>
            <p:cNvSpPr/>
            <p:nvPr/>
          </p:nvSpPr>
          <p:spPr>
            <a:xfrm>
              <a:off x="6848354" y="3429799"/>
              <a:ext cx="21910" cy="15634"/>
            </a:xfrm>
            <a:custGeom>
              <a:avLst/>
              <a:gdLst/>
              <a:ahLst/>
              <a:cxnLst/>
              <a:rect l="l" t="t" r="r" b="b"/>
              <a:pathLst>
                <a:path w="18415" h="13335">
                  <a:moveTo>
                    <a:pt x="0" y="13030"/>
                  </a:moveTo>
                  <a:lnTo>
                    <a:pt x="18021" y="0"/>
                  </a:lnTo>
                </a:path>
              </a:pathLst>
            </a:custGeom>
            <a:ln w="4457">
              <a:solidFill>
                <a:srgbClr val="3B77A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</p:grpSp>
      <p:sp>
        <p:nvSpPr>
          <p:cNvPr id="92" name="Rectangle 91"/>
          <p:cNvSpPr/>
          <p:nvPr/>
        </p:nvSpPr>
        <p:spPr>
          <a:xfrm>
            <a:off x="243785" y="1319662"/>
            <a:ext cx="2928243" cy="4021306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93" name="Picture 10" descr="VOLTYRE-PRO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663" y="4113720"/>
            <a:ext cx="1272760" cy="18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4" name="Straight Connector 93"/>
          <p:cNvCxnSpPr/>
          <p:nvPr/>
        </p:nvCxnSpPr>
        <p:spPr>
          <a:xfrm>
            <a:off x="1774664" y="4361565"/>
            <a:ext cx="11998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Picture 14" descr="TIGERS REALM COAL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056" y="3378115"/>
            <a:ext cx="667974" cy="27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6" name="Straight Connector 95"/>
          <p:cNvCxnSpPr/>
          <p:nvPr/>
        </p:nvCxnSpPr>
        <p:spPr>
          <a:xfrm>
            <a:off x="1774664" y="3713493"/>
            <a:ext cx="11998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430688" y="1158080"/>
            <a:ext cx="2242108" cy="253916"/>
          </a:xfrm>
          <a:prstGeom prst="rect">
            <a:avLst/>
          </a:prstGeom>
          <a:solidFill>
            <a:srgbClr val="FFFFFF"/>
          </a:solidFill>
        </p:spPr>
        <p:txBody>
          <a:bodyPr wrap="square" lIns="0" rtlCol="0">
            <a:spAutoFit/>
          </a:bodyPr>
          <a:lstStyle/>
          <a:p>
            <a:pPr marL="87313"/>
            <a:r>
              <a:rPr lang="ru-RU" sz="1050" b="1" dirty="0">
                <a:solidFill>
                  <a:srgbClr val="4F81BD"/>
                </a:solidFill>
                <a:latin typeface="+mj-lt"/>
              </a:rPr>
              <a:t>ПРОМЫШЛЕННОСТЬ</a:t>
            </a:r>
          </a:p>
        </p:txBody>
      </p:sp>
      <p:pic>
        <p:nvPicPr>
          <p:cNvPr id="98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47" y="4155223"/>
            <a:ext cx="802569" cy="16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9" name="Straight Connector 98"/>
          <p:cNvCxnSpPr/>
          <p:nvPr/>
        </p:nvCxnSpPr>
        <p:spPr>
          <a:xfrm>
            <a:off x="332206" y="4361565"/>
            <a:ext cx="11998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Picture 26" descr="ZapSibNeftekhim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8" y="4834898"/>
            <a:ext cx="704823" cy="10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1" name="Straight Connector 100"/>
          <p:cNvCxnSpPr/>
          <p:nvPr/>
        </p:nvCxnSpPr>
        <p:spPr>
          <a:xfrm>
            <a:off x="332206" y="5013926"/>
            <a:ext cx="11998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16" descr="COTTON WA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40" y="2126599"/>
            <a:ext cx="367383" cy="32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" name="Straight Connector 102"/>
          <p:cNvCxnSpPr/>
          <p:nvPr/>
        </p:nvCxnSpPr>
        <p:spPr>
          <a:xfrm>
            <a:off x="320381" y="2489357"/>
            <a:ext cx="11998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332206" y="1841963"/>
            <a:ext cx="11998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Picture 3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50" y="1460045"/>
            <a:ext cx="405762" cy="304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Picture 1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73" y="5729717"/>
            <a:ext cx="528113" cy="403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7" name="Straight Connector 106"/>
          <p:cNvCxnSpPr/>
          <p:nvPr/>
        </p:nvCxnSpPr>
        <p:spPr>
          <a:xfrm>
            <a:off x="329160" y="6122756"/>
            <a:ext cx="11998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1774664" y="1841963"/>
            <a:ext cx="11998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9" name="Picture 2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5" r="3778" b="42001"/>
          <a:stretch/>
        </p:blipFill>
        <p:spPr bwMode="auto">
          <a:xfrm>
            <a:off x="2058811" y="1555278"/>
            <a:ext cx="704467" cy="23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" name="Rectangle 109"/>
          <p:cNvSpPr/>
          <p:nvPr/>
        </p:nvSpPr>
        <p:spPr>
          <a:xfrm>
            <a:off x="239319" y="5610963"/>
            <a:ext cx="2927618" cy="838834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16177" y="5459251"/>
            <a:ext cx="2065770" cy="259752"/>
          </a:xfrm>
          <a:prstGeom prst="rect">
            <a:avLst/>
          </a:prstGeom>
          <a:solidFill>
            <a:srgbClr val="FFFFFF"/>
          </a:solidFill>
        </p:spPr>
        <p:txBody>
          <a:bodyPr wrap="none" lIns="0" rtlCol="0">
            <a:noAutofit/>
          </a:bodyPr>
          <a:lstStyle/>
          <a:p>
            <a:pPr marL="87313"/>
            <a:r>
              <a:rPr lang="ru-RU" sz="1050" b="1" dirty="0">
                <a:solidFill>
                  <a:srgbClr val="4F81BD"/>
                </a:solidFill>
                <a:latin typeface="+mj-lt"/>
              </a:rPr>
              <a:t>СЕЛЬСКОЕ ХОЗЯЙСТВО</a:t>
            </a:r>
          </a:p>
        </p:txBody>
      </p:sp>
      <p:cxnSp>
        <p:nvCxnSpPr>
          <p:cNvPr id="112" name="Straight Connector 111"/>
          <p:cNvCxnSpPr/>
          <p:nvPr/>
        </p:nvCxnSpPr>
        <p:spPr>
          <a:xfrm>
            <a:off x="1774664" y="3137429"/>
            <a:ext cx="11998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object 4"/>
          <p:cNvSpPr/>
          <p:nvPr/>
        </p:nvSpPr>
        <p:spPr>
          <a:xfrm>
            <a:off x="1944152" y="2880453"/>
            <a:ext cx="933786" cy="22867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cxnSp>
        <p:nvCxnSpPr>
          <p:cNvPr id="114" name="Straight Connector 113"/>
          <p:cNvCxnSpPr/>
          <p:nvPr/>
        </p:nvCxnSpPr>
        <p:spPr>
          <a:xfrm>
            <a:off x="1774664" y="2489357"/>
            <a:ext cx="11998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object 55"/>
          <p:cNvSpPr/>
          <p:nvPr/>
        </p:nvSpPr>
        <p:spPr>
          <a:xfrm>
            <a:off x="2114059" y="2175749"/>
            <a:ext cx="593972" cy="23516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cxnSp>
        <p:nvCxnSpPr>
          <p:cNvPr id="116" name="Straight Connector 115"/>
          <p:cNvCxnSpPr/>
          <p:nvPr/>
        </p:nvCxnSpPr>
        <p:spPr>
          <a:xfrm>
            <a:off x="332206" y="3137429"/>
            <a:ext cx="11998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object 61"/>
          <p:cNvSpPr/>
          <p:nvPr/>
        </p:nvSpPr>
        <p:spPr>
          <a:xfrm>
            <a:off x="502137" y="2823821"/>
            <a:ext cx="767985" cy="24380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cxnSp>
        <p:nvCxnSpPr>
          <p:cNvPr id="118" name="Straight Connector 117"/>
          <p:cNvCxnSpPr/>
          <p:nvPr/>
        </p:nvCxnSpPr>
        <p:spPr>
          <a:xfrm>
            <a:off x="332206" y="3713493"/>
            <a:ext cx="11998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bject 58"/>
          <p:cNvSpPr/>
          <p:nvPr/>
        </p:nvSpPr>
        <p:spPr>
          <a:xfrm>
            <a:off x="491771" y="3467550"/>
            <a:ext cx="788720" cy="20519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3617349" y="5610963"/>
            <a:ext cx="2927619" cy="838834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3620745" y="1319661"/>
            <a:ext cx="2928243" cy="4021306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122" name="Picture 4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629" y="1536945"/>
            <a:ext cx="888887" cy="226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3" name="Straight Connector 122"/>
          <p:cNvCxnSpPr/>
          <p:nvPr/>
        </p:nvCxnSpPr>
        <p:spPr>
          <a:xfrm>
            <a:off x="3777134" y="1841963"/>
            <a:ext cx="11998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4" name="Picture 18" descr="Rostelecom: Liquidation of digital inequality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04"/>
          <a:stretch/>
        </p:blipFill>
        <p:spPr bwMode="auto">
          <a:xfrm>
            <a:off x="5361892" y="2191958"/>
            <a:ext cx="748611" cy="24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5" name="Straight Connector 124"/>
          <p:cNvCxnSpPr/>
          <p:nvPr/>
        </p:nvCxnSpPr>
        <p:spPr>
          <a:xfrm>
            <a:off x="5109144" y="2489357"/>
            <a:ext cx="11998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3736257" y="1158080"/>
            <a:ext cx="1864783" cy="253916"/>
          </a:xfrm>
          <a:prstGeom prst="rect">
            <a:avLst/>
          </a:prstGeom>
          <a:solidFill>
            <a:srgbClr val="FFFFFF"/>
          </a:solidFill>
        </p:spPr>
        <p:txBody>
          <a:bodyPr wrap="square" lIns="0" rtlCol="0">
            <a:spAutoFit/>
          </a:bodyPr>
          <a:lstStyle/>
          <a:p>
            <a:pPr marL="87313"/>
            <a:r>
              <a:rPr lang="ru-RU" sz="1050" b="1" dirty="0">
                <a:solidFill>
                  <a:srgbClr val="4F81BD"/>
                </a:solidFill>
                <a:latin typeface="+mj-lt"/>
              </a:rPr>
              <a:t>ИНФРАСТРУКТУРА</a:t>
            </a:r>
          </a:p>
        </p:txBody>
      </p:sp>
      <p:pic>
        <p:nvPicPr>
          <p:cNvPr id="127" name="Picture 6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907" y="2863863"/>
            <a:ext cx="726577" cy="17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8" name="Straight Connector 127"/>
          <p:cNvCxnSpPr/>
          <p:nvPr/>
        </p:nvCxnSpPr>
        <p:spPr>
          <a:xfrm>
            <a:off x="5179304" y="3137429"/>
            <a:ext cx="11998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9" name="Picture 7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248" r="32135" b="-1"/>
          <a:stretch/>
        </p:blipFill>
        <p:spPr bwMode="auto">
          <a:xfrm>
            <a:off x="5384822" y="1595329"/>
            <a:ext cx="702750" cy="174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0" name="Straight Connector 129"/>
          <p:cNvCxnSpPr/>
          <p:nvPr/>
        </p:nvCxnSpPr>
        <p:spPr>
          <a:xfrm>
            <a:off x="5109144" y="1841963"/>
            <a:ext cx="11998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3786366" y="5472463"/>
            <a:ext cx="2301206" cy="253916"/>
          </a:xfrm>
          <a:prstGeom prst="rect">
            <a:avLst/>
          </a:prstGeom>
          <a:solidFill>
            <a:srgbClr val="FFFFFF"/>
          </a:solidFill>
        </p:spPr>
        <p:txBody>
          <a:bodyPr wrap="square" lIns="0" rtlCol="0">
            <a:spAutoFit/>
          </a:bodyPr>
          <a:lstStyle/>
          <a:p>
            <a:pPr marL="87313"/>
            <a:r>
              <a:rPr lang="ru-RU" sz="1050" b="1" dirty="0">
                <a:solidFill>
                  <a:srgbClr val="4F81BD"/>
                </a:solidFill>
                <a:latin typeface="+mj-lt"/>
              </a:rPr>
              <a:t>ФИНАНСОВЫЙ СЕКТОР</a:t>
            </a:r>
          </a:p>
        </p:txBody>
      </p:sp>
      <p:pic>
        <p:nvPicPr>
          <p:cNvPr id="132" name="Picture 8" descr="MOSCOW EXCHANGE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752" y="5819776"/>
            <a:ext cx="1020644" cy="23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3" name="Straight Connector 132"/>
          <p:cNvCxnSpPr/>
          <p:nvPr/>
        </p:nvCxnSpPr>
        <p:spPr>
          <a:xfrm>
            <a:off x="3777134" y="6133471"/>
            <a:ext cx="11998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4" name="Picture 5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353" y="2837423"/>
            <a:ext cx="895438" cy="23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5" name="Straight Connector 134"/>
          <p:cNvCxnSpPr/>
          <p:nvPr/>
        </p:nvCxnSpPr>
        <p:spPr>
          <a:xfrm>
            <a:off x="3777134" y="3137429"/>
            <a:ext cx="11998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5151056" y="3713493"/>
            <a:ext cx="11998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3777134" y="4361565"/>
            <a:ext cx="11998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object 68"/>
          <p:cNvSpPr/>
          <p:nvPr/>
        </p:nvSpPr>
        <p:spPr>
          <a:xfrm>
            <a:off x="3830834" y="4094403"/>
            <a:ext cx="936479" cy="17657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cxnSp>
        <p:nvCxnSpPr>
          <p:cNvPr id="139" name="Straight Connector 138"/>
          <p:cNvCxnSpPr/>
          <p:nvPr/>
        </p:nvCxnSpPr>
        <p:spPr>
          <a:xfrm>
            <a:off x="3777134" y="3713493"/>
            <a:ext cx="11998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3777134" y="2489357"/>
            <a:ext cx="11998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object 62"/>
          <p:cNvSpPr/>
          <p:nvPr/>
        </p:nvSpPr>
        <p:spPr>
          <a:xfrm>
            <a:off x="3819109" y="2258870"/>
            <a:ext cx="959926" cy="14520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144" name="object 71"/>
          <p:cNvSpPr>
            <a:spLocks noChangeAspect="1"/>
          </p:cNvSpPr>
          <p:nvPr/>
        </p:nvSpPr>
        <p:spPr>
          <a:xfrm>
            <a:off x="3991415" y="3362406"/>
            <a:ext cx="771281" cy="29191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10223128" y="1319661"/>
            <a:ext cx="1463809" cy="5130136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10280233" y="1158080"/>
            <a:ext cx="1340945" cy="253916"/>
          </a:xfrm>
          <a:prstGeom prst="rect">
            <a:avLst/>
          </a:prstGeom>
          <a:solidFill>
            <a:srgbClr val="FFFFFF"/>
          </a:solidFill>
        </p:spPr>
        <p:txBody>
          <a:bodyPr wrap="square" lIns="0" rtlCol="0">
            <a:spAutoFit/>
          </a:bodyPr>
          <a:lstStyle/>
          <a:p>
            <a:pPr marL="87313"/>
            <a:r>
              <a:rPr lang="ru-RU" sz="1050" b="1" dirty="0">
                <a:solidFill>
                  <a:srgbClr val="4F81BD"/>
                </a:solidFill>
                <a:latin typeface="+mj-lt"/>
              </a:rPr>
              <a:t>ТЕХНОЛОГИИ</a:t>
            </a:r>
          </a:p>
        </p:txBody>
      </p:sp>
      <p:pic>
        <p:nvPicPr>
          <p:cNvPr id="147" name="Picture 4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" t="24808" r="843" b="37596"/>
          <a:stretch/>
        </p:blipFill>
        <p:spPr bwMode="auto">
          <a:xfrm>
            <a:off x="10572321" y="1460045"/>
            <a:ext cx="708513" cy="191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8" name="Straight Connector 147"/>
          <p:cNvCxnSpPr/>
          <p:nvPr/>
        </p:nvCxnSpPr>
        <p:spPr>
          <a:xfrm>
            <a:off x="10319126" y="1702324"/>
            <a:ext cx="11998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9" name="Picture 1" descr="image001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321" y="4293773"/>
            <a:ext cx="708513" cy="265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0" name="Straight Connector 149"/>
          <p:cNvCxnSpPr/>
          <p:nvPr/>
        </p:nvCxnSpPr>
        <p:spPr>
          <a:xfrm>
            <a:off x="10319126" y="4530247"/>
            <a:ext cx="11998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1" name="Picture 3"/>
          <p:cNvPicPr>
            <a:picLocks noChangeAspect="1" noChangeArrowheads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87"/>
          <a:stretch/>
        </p:blipFill>
        <p:spPr bwMode="auto">
          <a:xfrm>
            <a:off x="10438961" y="3057904"/>
            <a:ext cx="975233" cy="28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2" name="Straight Connector 151"/>
          <p:cNvCxnSpPr/>
          <p:nvPr/>
        </p:nvCxnSpPr>
        <p:spPr>
          <a:xfrm>
            <a:off x="10319126" y="3417944"/>
            <a:ext cx="11998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10319126" y="4020766"/>
            <a:ext cx="11998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object 37"/>
          <p:cNvSpPr/>
          <p:nvPr/>
        </p:nvSpPr>
        <p:spPr>
          <a:xfrm>
            <a:off x="10651948" y="3690950"/>
            <a:ext cx="549259" cy="27077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pic>
        <p:nvPicPr>
          <p:cNvPr id="155" name="Picture 4" descr="Image result for diamond foundry"/>
          <p:cNvPicPr>
            <a:picLocks noChangeAspect="1" noChangeArrowheads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2" b="28948"/>
          <a:stretch/>
        </p:blipFill>
        <p:spPr bwMode="auto">
          <a:xfrm>
            <a:off x="10546542" y="2516060"/>
            <a:ext cx="760072" cy="21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6" name="Straight Connector 155"/>
          <p:cNvCxnSpPr/>
          <p:nvPr/>
        </p:nvCxnSpPr>
        <p:spPr>
          <a:xfrm>
            <a:off x="10319126" y="2784898"/>
            <a:ext cx="11998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7" name="Picture 6" descr="Image result for samumed"/>
          <p:cNvPicPr>
            <a:picLocks noChangeAspect="1" noChangeArrowheads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97" b="27040"/>
          <a:stretch/>
        </p:blipFill>
        <p:spPr bwMode="auto">
          <a:xfrm>
            <a:off x="10438961" y="1975330"/>
            <a:ext cx="975233" cy="18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8" name="Straight Connector 157"/>
          <p:cNvCxnSpPr/>
          <p:nvPr/>
        </p:nvCxnSpPr>
        <p:spPr>
          <a:xfrm>
            <a:off x="10319126" y="2243054"/>
            <a:ext cx="11998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10319126" y="5149441"/>
            <a:ext cx="11998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0" name="Picture 4" descr="Image result for zhaogang"/>
          <p:cNvPicPr>
            <a:picLocks noChangeAspect="1" noChangeArrowheads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3" t="36182" r="22591" b="39516"/>
          <a:stretch/>
        </p:blipFill>
        <p:spPr bwMode="auto">
          <a:xfrm>
            <a:off x="10499913" y="4832506"/>
            <a:ext cx="853329" cy="28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" name="Rectangle 160"/>
          <p:cNvSpPr/>
          <p:nvPr/>
        </p:nvSpPr>
        <p:spPr>
          <a:xfrm>
            <a:off x="10223128" y="1360128"/>
            <a:ext cx="1463809" cy="5093208"/>
          </a:xfrm>
          <a:prstGeom prst="rect">
            <a:avLst/>
          </a:prstGeom>
          <a:solidFill>
            <a:schemeClr val="bg1">
              <a:lumMod val="9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2" name="Straight Connector 161"/>
          <p:cNvCxnSpPr/>
          <p:nvPr/>
        </p:nvCxnSpPr>
        <p:spPr>
          <a:xfrm>
            <a:off x="10350783" y="5605310"/>
            <a:ext cx="11998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" name="Picture 4" descr="Image result for megvii"/>
          <p:cNvPicPr>
            <a:picLocks noChangeAspect="1" noChangeArrowheads="1"/>
          </p:cNvPicPr>
          <p:nvPr/>
        </p:nvPicPr>
        <p:blipFill rotWithShape="1"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10" b="31546"/>
          <a:stretch/>
        </p:blipFill>
        <p:spPr bwMode="auto">
          <a:xfrm>
            <a:off x="10574105" y="5422447"/>
            <a:ext cx="704947" cy="20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4" name="Straight Connector 163"/>
          <p:cNvCxnSpPr/>
          <p:nvPr/>
        </p:nvCxnSpPr>
        <p:spPr>
          <a:xfrm>
            <a:off x="10340984" y="6133471"/>
            <a:ext cx="11998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5" name="Picture 3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1114" y="5899915"/>
            <a:ext cx="750930" cy="20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" name="Picture 2" descr="Image result for pulkovo airport logo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610" y="3425408"/>
            <a:ext cx="975233" cy="22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" name="TextBox 166"/>
          <p:cNvSpPr txBox="1"/>
          <p:nvPr/>
        </p:nvSpPr>
        <p:spPr>
          <a:xfrm>
            <a:off x="3777134" y="1841963"/>
            <a:ext cx="114225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ru-RU" sz="700" dirty="0">
                <a:latin typeface="+mj-lt"/>
              </a:rPr>
              <a:t>Мост через </a:t>
            </a:r>
            <a:r>
              <a:rPr lang="ru-RU" sz="700" dirty="0" smtClean="0">
                <a:latin typeface="+mj-lt"/>
              </a:rPr>
              <a:t>Амур</a:t>
            </a:r>
            <a:endParaRPr lang="en-US" sz="700" dirty="0">
              <a:latin typeface="+mj-lt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332207" y="4376046"/>
            <a:ext cx="121953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ru-RU" sz="700" dirty="0">
                <a:latin typeface="+mj-lt"/>
              </a:rPr>
              <a:t>Морской терминал в Усть-Луге</a:t>
            </a:r>
            <a:endParaRPr lang="en-US" sz="700" dirty="0">
              <a:latin typeface="+mj-lt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7166162" y="3718617"/>
            <a:ext cx="114225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ru-RU" sz="700" dirty="0" err="1">
                <a:latin typeface="+mj-lt"/>
              </a:rPr>
              <a:t>Онкоцентры</a:t>
            </a:r>
            <a:endParaRPr lang="en-US" sz="700" dirty="0">
              <a:latin typeface="+mj-lt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5186751" y="3146714"/>
            <a:ext cx="116414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ru-RU" sz="700" dirty="0" smtClean="0">
                <a:latin typeface="+mj-lt"/>
              </a:rPr>
              <a:t>Логистические комплексы</a:t>
            </a:r>
            <a:endParaRPr lang="en-US" sz="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455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1"/>
          <p:cNvSpPr>
            <a:spLocks noGrp="1"/>
          </p:cNvSpPr>
          <p:nvPr>
            <p:ph type="title"/>
          </p:nvPr>
        </p:nvSpPr>
        <p:spPr>
          <a:xfrm>
            <a:off x="203173" y="0"/>
            <a:ext cx="8927830" cy="864096"/>
          </a:xfrm>
        </p:spPr>
        <p:txBody>
          <a:bodyPr/>
          <a:lstStyle/>
          <a:p>
            <a:r>
              <a:rPr lang="ru-RU" dirty="0" smtClean="0"/>
              <a:t>Обзор Программы инвестиционный лифт</a:t>
            </a:r>
            <a:endParaRPr lang="ru-RU" dirty="0"/>
          </a:p>
        </p:txBody>
      </p:sp>
      <p:sp>
        <p:nvSpPr>
          <p:cNvPr id="10" name="Текст 16"/>
          <p:cNvSpPr>
            <a:spLocks noGrp="1"/>
          </p:cNvSpPr>
          <p:nvPr>
            <p:ph type="body" sz="quarter" idx="4294967295"/>
          </p:nvPr>
        </p:nvSpPr>
        <p:spPr>
          <a:xfrm>
            <a:off x="239320" y="1268760"/>
            <a:ext cx="8447838" cy="828000"/>
          </a:xfrm>
          <a:prstGeom prst="roundRect">
            <a:avLst/>
          </a:prstGeom>
          <a:ln w="9525">
            <a:solidFill>
              <a:srgbClr val="4F81BD"/>
            </a:solidFill>
          </a:ln>
        </p:spPr>
        <p:txBody>
          <a:bodyPr>
            <a:noAutofit/>
          </a:bodyPr>
          <a:lstStyle/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600" u="sng" dirty="0" smtClean="0"/>
              <a:t>Инвестиционный лифт (ИЛ)</a:t>
            </a:r>
            <a:r>
              <a:rPr lang="ru-RU" sz="1600" dirty="0" smtClean="0"/>
              <a:t> </a:t>
            </a:r>
            <a:r>
              <a:rPr lang="ru-RU" sz="1600" b="0" dirty="0" smtClean="0"/>
              <a:t>– программа по поддержке компаний и проектов малого и среднего бизнеса с </a:t>
            </a:r>
            <a:r>
              <a:rPr lang="ru-RU" sz="1600" b="0" dirty="0" err="1" smtClean="0"/>
              <a:t>несырьевым</a:t>
            </a:r>
            <a:r>
              <a:rPr lang="ru-RU" sz="1600" b="0" dirty="0" smtClean="0"/>
              <a:t> экспортом (или экспортным потенциалом)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600" b="0" dirty="0" smtClean="0"/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600" b="0" dirty="0" smtClean="0"/>
              <a:t>РФПИ инвестирует в проект от </a:t>
            </a:r>
            <a:r>
              <a:rPr lang="ru-RU" sz="1600" dirty="0" smtClean="0"/>
              <a:t>100 млн </a:t>
            </a:r>
            <a:r>
              <a:rPr lang="ru-RU" sz="1600" dirty="0" err="1" smtClean="0"/>
              <a:t>руб</a:t>
            </a:r>
            <a:r>
              <a:rPr lang="ru-RU" sz="1600" dirty="0" smtClean="0"/>
              <a:t> до </a:t>
            </a:r>
            <a:r>
              <a:rPr lang="en-US" sz="1600" dirty="0" smtClean="0"/>
              <a:t>4 </a:t>
            </a:r>
            <a:r>
              <a:rPr lang="ru-RU" sz="1600" dirty="0" smtClean="0"/>
              <a:t>млрд </a:t>
            </a:r>
            <a:r>
              <a:rPr lang="ru-RU" sz="1600" dirty="0" err="1" smtClean="0"/>
              <a:t>руб</a:t>
            </a:r>
            <a:endParaRPr lang="ru-RU" sz="1600" dirty="0" smtClean="0"/>
          </a:p>
          <a:p>
            <a:pPr marL="171450" indent="-1714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600" b="0" dirty="0" smtClean="0"/>
          </a:p>
          <a:p>
            <a:pPr marL="285750" indent="-285750"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600" b="0" u="sng" dirty="0" smtClean="0"/>
              <a:t>ИЛ поддерживается четырьмя институтами – участниками:</a:t>
            </a:r>
          </a:p>
          <a:p>
            <a:pPr marL="654300" lvl="1" indent="-285750"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ru-RU" sz="1600" b="1" dirty="0" smtClean="0"/>
              <a:t>РФПИ</a:t>
            </a:r>
          </a:p>
          <a:p>
            <a:pPr marL="654300" lvl="1" indent="-285750"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ru-RU" sz="1600" b="1" dirty="0" smtClean="0"/>
              <a:t>КМСП </a:t>
            </a:r>
            <a:r>
              <a:rPr lang="ru-RU" sz="1600" dirty="0" smtClean="0"/>
              <a:t>- </a:t>
            </a:r>
            <a:r>
              <a:rPr lang="ru-RU" sz="1600" b="0" dirty="0" smtClean="0"/>
              <a:t>Федеральной корпорацией по развитию малого и среднего предпринимательства</a:t>
            </a:r>
          </a:p>
          <a:p>
            <a:pPr marL="654300" lvl="1" indent="-285750"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ru-RU" sz="1600" b="1" dirty="0"/>
              <a:t>ФРП </a:t>
            </a:r>
            <a:r>
              <a:rPr lang="ru-RU" sz="1600" dirty="0" smtClean="0"/>
              <a:t>-</a:t>
            </a:r>
            <a:r>
              <a:rPr lang="ru-RU" sz="1600" b="1" dirty="0" smtClean="0"/>
              <a:t> </a:t>
            </a:r>
            <a:r>
              <a:rPr lang="ru-RU" sz="1600" b="0" dirty="0" smtClean="0"/>
              <a:t>Фондом развития промышленности</a:t>
            </a:r>
          </a:p>
          <a:p>
            <a:pPr marL="654300" lvl="1" indent="-285750"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ru-RU" sz="1600" b="1" dirty="0"/>
              <a:t>РЭЦ </a:t>
            </a:r>
            <a:r>
              <a:rPr lang="ru-RU" sz="1600" dirty="0" smtClean="0"/>
              <a:t>-</a:t>
            </a:r>
            <a:r>
              <a:rPr lang="ru-RU" sz="1600" b="1" dirty="0" smtClean="0"/>
              <a:t> </a:t>
            </a:r>
            <a:r>
              <a:rPr lang="ru-RU" sz="1600" b="0" dirty="0" smtClean="0"/>
              <a:t>Российским экспортным центром</a:t>
            </a:r>
          </a:p>
          <a:p>
            <a:pPr marL="432000" lvl="3" indent="0">
              <a:spcAft>
                <a:spcPts val="400"/>
              </a:spcAft>
              <a:buNone/>
            </a:pPr>
            <a:r>
              <a:rPr lang="ru-RU" sz="1500" b="0" dirty="0" smtClean="0"/>
              <a:t>для оказание </a:t>
            </a:r>
            <a:r>
              <a:rPr lang="ru-RU" sz="1500" b="1" dirty="0" smtClean="0"/>
              <a:t>финансовой и нефинансовой </a:t>
            </a:r>
            <a:r>
              <a:rPr lang="ru-RU" sz="1500" b="0" dirty="0" smtClean="0"/>
              <a:t>поддержки </a:t>
            </a:r>
          </a:p>
          <a:p>
            <a:pPr marL="432000" lvl="3" indent="0">
              <a:spcAft>
                <a:spcPts val="400"/>
              </a:spcAft>
              <a:buNone/>
            </a:pPr>
            <a:r>
              <a:rPr lang="ru-RU" sz="1500" b="0" dirty="0" smtClean="0"/>
              <a:t>участников программы</a:t>
            </a:r>
          </a:p>
        </p:txBody>
      </p:sp>
      <p:pic>
        <p:nvPicPr>
          <p:cNvPr id="4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276" y="2996954"/>
            <a:ext cx="2303700" cy="724161"/>
          </a:xfrm>
          <a:prstGeom prst="rect">
            <a:avLst/>
          </a:prstGeom>
        </p:spPr>
      </p:pic>
      <p:pic>
        <p:nvPicPr>
          <p:cNvPr id="5" name="Изображение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254" y="3949336"/>
            <a:ext cx="1967744" cy="410271"/>
          </a:xfrm>
          <a:prstGeom prst="rect">
            <a:avLst/>
          </a:prstGeom>
        </p:spPr>
      </p:pic>
      <p:pic>
        <p:nvPicPr>
          <p:cNvPr id="7" name="Рисунок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254" y="4740702"/>
            <a:ext cx="1967744" cy="45656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8783155" y="2852936"/>
            <a:ext cx="3071941" cy="2736304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4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319" y="44624"/>
            <a:ext cx="11816410" cy="892636"/>
          </a:xfrm>
        </p:spPr>
        <p:txBody>
          <a:bodyPr/>
          <a:lstStyle/>
          <a:p>
            <a:r>
              <a:rPr lang="ru-RU" dirty="0" smtClean="0"/>
              <a:t>критерии отбора проектов для Инвестиционного Лифта</a:t>
            </a:r>
            <a:endParaRPr lang="ru-RU" dirty="0"/>
          </a:p>
        </p:txBody>
      </p:sp>
      <p:grpSp>
        <p:nvGrpSpPr>
          <p:cNvPr id="34" name="Group 33"/>
          <p:cNvGrpSpPr/>
          <p:nvPr/>
        </p:nvGrpSpPr>
        <p:grpSpPr>
          <a:xfrm>
            <a:off x="335316" y="1786878"/>
            <a:ext cx="9215824" cy="400109"/>
            <a:chOff x="4561999" y="1066799"/>
            <a:chExt cx="4307681" cy="271924"/>
          </a:xfrm>
        </p:grpSpPr>
        <p:sp>
          <p:nvSpPr>
            <p:cNvPr id="35" name="TextBox 34"/>
            <p:cNvSpPr txBox="1"/>
            <p:nvPr/>
          </p:nvSpPr>
          <p:spPr>
            <a:xfrm>
              <a:off x="4561999" y="1066799"/>
              <a:ext cx="4307681" cy="271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Основные критерии</a:t>
              </a:r>
              <a:endParaRPr lang="en-US" sz="2000" b="1" dirty="0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4623893" y="1290320"/>
              <a:ext cx="4195706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378607" y="2224042"/>
            <a:ext cx="9940519" cy="372523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noAutofit/>
          </a:bodyPr>
          <a:lstStyle/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dirty="0"/>
              <a:t>Регистрация компании на </a:t>
            </a:r>
            <a:r>
              <a:rPr lang="ru-RU" b="1" dirty="0"/>
              <a:t>территории РФ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Продукция </a:t>
            </a:r>
            <a:r>
              <a:rPr lang="ru-RU" dirty="0"/>
              <a:t>проекта относится к </a:t>
            </a:r>
            <a:r>
              <a:rPr lang="ru-RU" b="1" dirty="0" err="1"/>
              <a:t>несырьевому</a:t>
            </a:r>
            <a:r>
              <a:rPr lang="ru-RU" b="1" dirty="0"/>
              <a:t> сектору </a:t>
            </a:r>
            <a:r>
              <a:rPr lang="ru-RU" dirty="0" smtClean="0"/>
              <a:t>экономики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dirty="0"/>
              <a:t>Наличие экспортной выручки или </a:t>
            </a:r>
            <a:r>
              <a:rPr lang="ru-RU" b="1" dirty="0"/>
              <a:t>экспортного потенциала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Конечные </a:t>
            </a:r>
            <a:r>
              <a:rPr lang="ru-RU" dirty="0"/>
              <a:t>бенефициары Компании – </a:t>
            </a:r>
            <a:r>
              <a:rPr lang="ru-RU" b="1" dirty="0"/>
              <a:t>резиденты </a:t>
            </a:r>
            <a:r>
              <a:rPr lang="ru-RU" b="1" dirty="0" smtClean="0"/>
              <a:t>РФ</a:t>
            </a:r>
            <a:r>
              <a:rPr lang="ru-RU" dirty="0"/>
              <a:t>	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b="1" dirty="0" smtClean="0"/>
              <a:t>Отсутствие </a:t>
            </a:r>
            <a:r>
              <a:rPr lang="ru-RU" dirty="0"/>
              <a:t>государства и </a:t>
            </a:r>
            <a:r>
              <a:rPr lang="ru-RU" b="1" dirty="0" smtClean="0"/>
              <a:t>гос. компаний </a:t>
            </a:r>
            <a:r>
              <a:rPr lang="ru-RU" b="1" dirty="0"/>
              <a:t>в числе </a:t>
            </a:r>
            <a:r>
              <a:rPr lang="ru-RU" b="1" dirty="0" smtClean="0"/>
              <a:t>акционеров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dirty="0"/>
              <a:t>Общий объем инвестиций в Проект – </a:t>
            </a:r>
            <a:r>
              <a:rPr lang="ru-RU" b="1" dirty="0"/>
              <a:t>от </a:t>
            </a:r>
            <a:r>
              <a:rPr lang="ru-RU" b="1" dirty="0" smtClean="0"/>
              <a:t>500 млн </a:t>
            </a:r>
            <a:r>
              <a:rPr lang="ru-RU" b="1" dirty="0"/>
              <a:t>до 20 </a:t>
            </a:r>
            <a:r>
              <a:rPr lang="ru-RU" b="1" dirty="0" smtClean="0"/>
              <a:t>млрд </a:t>
            </a:r>
            <a:r>
              <a:rPr lang="ru-RU" b="1" dirty="0" err="1" smtClean="0"/>
              <a:t>руб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0245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6022153" y="1554512"/>
            <a:ext cx="0" cy="489654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479199" y="1124744"/>
            <a:ext cx="5279313" cy="42976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b="1" dirty="0" smtClean="0">
                <a:solidFill>
                  <a:srgbClr val="FFFFFF"/>
                </a:solidFill>
              </a:rPr>
              <a:t>Финансовая поддержка</a:t>
            </a:r>
          </a:p>
        </p:txBody>
      </p:sp>
      <p:sp>
        <p:nvSpPr>
          <p:cNvPr id="4" name="Текст 16"/>
          <p:cNvSpPr>
            <a:spLocks noGrp="1"/>
          </p:cNvSpPr>
          <p:nvPr>
            <p:ph type="body" sz="quarter" idx="4294967295"/>
          </p:nvPr>
        </p:nvSpPr>
        <p:spPr>
          <a:xfrm>
            <a:off x="6479199" y="1700808"/>
            <a:ext cx="5279313" cy="1728318"/>
          </a:xfrm>
          <a:prstGeom prst="rect">
            <a:avLst/>
          </a:prstGeom>
        </p:spPr>
        <p:txBody>
          <a:bodyPr lIns="0" rIns="0">
            <a:noAutofit/>
          </a:bodyPr>
          <a:lstStyle/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400" b="0" dirty="0" smtClean="0"/>
              <a:t>Инвестиции </a:t>
            </a:r>
            <a:r>
              <a:rPr lang="ru-RU" sz="1400" u="sng" dirty="0" smtClean="0"/>
              <a:t>в капитал </a:t>
            </a:r>
            <a:r>
              <a:rPr lang="ru-RU" sz="1400" b="0" dirty="0" smtClean="0"/>
              <a:t>компании</a:t>
            </a:r>
          </a:p>
          <a:p>
            <a:pPr marL="5737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 smtClean="0"/>
              <a:t>Обыкновенные </a:t>
            </a:r>
            <a:r>
              <a:rPr lang="ru-RU" sz="1400" b="1" dirty="0" smtClean="0"/>
              <a:t>акции, доли в ООО</a:t>
            </a:r>
          </a:p>
          <a:p>
            <a:pPr marL="57375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0" dirty="0" smtClean="0"/>
              <a:t>Привилегированные акции</a:t>
            </a:r>
            <a:endParaRPr lang="ru-RU" sz="1400" b="0" dirty="0"/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400" b="0" dirty="0" smtClean="0"/>
              <a:t>Предоставление </a:t>
            </a:r>
            <a:r>
              <a:rPr lang="ru-RU" sz="1400" u="sng" dirty="0" smtClean="0"/>
              <a:t>долгового </a:t>
            </a:r>
            <a:r>
              <a:rPr lang="ru-RU" sz="1400" b="0" dirty="0" smtClean="0"/>
              <a:t>финансирования:</a:t>
            </a:r>
          </a:p>
          <a:p>
            <a:pPr marL="5737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err="1" smtClean="0"/>
              <a:t>Займ</a:t>
            </a:r>
            <a:endParaRPr lang="ru-RU" sz="1400" b="1" dirty="0" smtClean="0"/>
          </a:p>
          <a:p>
            <a:pPr marL="5737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0" dirty="0" err="1" smtClean="0"/>
              <a:t>Займ</a:t>
            </a:r>
            <a:r>
              <a:rPr lang="ru-RU" sz="1400" dirty="0" smtClean="0"/>
              <a:t>, </a:t>
            </a:r>
            <a:r>
              <a:rPr lang="ru-RU" sz="1400" b="1" dirty="0" smtClean="0"/>
              <a:t>конвертируемый </a:t>
            </a:r>
            <a:r>
              <a:rPr lang="ru-RU" sz="1400" b="0" dirty="0" smtClean="0"/>
              <a:t>в акции</a:t>
            </a:r>
          </a:p>
          <a:p>
            <a:pPr marL="57375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err="1" smtClean="0"/>
              <a:t>Займ</a:t>
            </a:r>
            <a:r>
              <a:rPr lang="ru-RU" sz="1400" dirty="0" smtClean="0"/>
              <a:t> </a:t>
            </a:r>
            <a:r>
              <a:rPr lang="ru-RU" sz="1400" b="1" dirty="0" smtClean="0"/>
              <a:t>плюс опцион </a:t>
            </a:r>
            <a:r>
              <a:rPr lang="ru-RU" sz="1400" dirty="0" smtClean="0"/>
              <a:t>на покупку доли компании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400" b="0" dirty="0" smtClean="0"/>
              <a:t>Содействие в привлечении </a:t>
            </a:r>
            <a:r>
              <a:rPr lang="ru-RU" sz="1400" dirty="0" smtClean="0"/>
              <a:t>банковского </a:t>
            </a:r>
            <a:r>
              <a:rPr lang="ru-RU" sz="1400" b="0" dirty="0" smtClean="0"/>
              <a:t>и государственного финансирования и </a:t>
            </a:r>
            <a:r>
              <a:rPr lang="ru-RU" sz="1400" dirty="0" smtClean="0"/>
              <a:t>субсидий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85796" y="1124744"/>
            <a:ext cx="5279313" cy="42976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b="1" dirty="0" smtClean="0">
                <a:solidFill>
                  <a:srgbClr val="FFFFFF"/>
                </a:solidFill>
              </a:rPr>
              <a:t>Нефинансовая поддержка</a:t>
            </a:r>
          </a:p>
        </p:txBody>
      </p:sp>
      <p:sp>
        <p:nvSpPr>
          <p:cNvPr id="8" name="Текст 16"/>
          <p:cNvSpPr>
            <a:spLocks noGrp="1"/>
          </p:cNvSpPr>
          <p:nvPr>
            <p:ph type="body" sz="quarter" idx="4294967295"/>
          </p:nvPr>
        </p:nvSpPr>
        <p:spPr>
          <a:xfrm>
            <a:off x="285796" y="1700808"/>
            <a:ext cx="5279899" cy="2520406"/>
          </a:xfrm>
          <a:prstGeom prst="rect">
            <a:avLst/>
          </a:prstGeom>
        </p:spPr>
        <p:txBody>
          <a:bodyPr lIns="0" rIns="0">
            <a:no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400" b="0" dirty="0"/>
              <a:t>Помощь в формировании </a:t>
            </a:r>
            <a:r>
              <a:rPr lang="ru-RU" sz="1400" dirty="0"/>
              <a:t>стратегии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400" b="0" dirty="0" smtClean="0"/>
              <a:t>Постановка системы </a:t>
            </a:r>
            <a:r>
              <a:rPr lang="ru-RU" sz="1400" dirty="0" smtClean="0"/>
              <a:t>корпоративного управления и мотивации менеджмента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400" b="0" dirty="0" smtClean="0"/>
              <a:t>Повышение качества </a:t>
            </a:r>
            <a:r>
              <a:rPr lang="ru-RU" sz="1400" dirty="0" smtClean="0"/>
              <a:t>финансового планирования </a:t>
            </a:r>
            <a:r>
              <a:rPr lang="ru-RU" sz="1400" b="0" dirty="0" smtClean="0"/>
              <a:t>и отчетности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400" dirty="0" smtClean="0"/>
              <a:t>Эффект «якорного» инвестора </a:t>
            </a:r>
            <a:r>
              <a:rPr lang="ru-RU" sz="1400" b="0" dirty="0" smtClean="0"/>
              <a:t>для проведения дальнейших раундов финансирования и выхода на рынки капитала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400" dirty="0" smtClean="0"/>
              <a:t>Расширение базы клиентов </a:t>
            </a:r>
            <a:r>
              <a:rPr lang="ru-RU" sz="1400" b="0" dirty="0" smtClean="0"/>
              <a:t>и других контрагентов путем развития взаимодействия с портфельными компаниями РФПИ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400" b="0" dirty="0" smtClean="0"/>
              <a:t>Помощь в выходе на </a:t>
            </a:r>
            <a:r>
              <a:rPr lang="ru-RU" sz="1400" dirty="0" smtClean="0"/>
              <a:t>международные рынки </a:t>
            </a:r>
            <a:r>
              <a:rPr lang="ru-RU" sz="1400" b="0" dirty="0" smtClean="0"/>
              <a:t>с использованием международных контактов РФПИ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400" dirty="0"/>
              <a:t>Государственная поддержка </a:t>
            </a:r>
            <a:r>
              <a:rPr lang="ru-RU" sz="1400" b="0" dirty="0"/>
              <a:t>на </a:t>
            </a:r>
            <a:r>
              <a:rPr lang="ru-RU" sz="1400" b="0" dirty="0" smtClean="0"/>
              <a:t>федеральном </a:t>
            </a:r>
            <a:r>
              <a:rPr lang="ru-RU" sz="1400" b="0" dirty="0"/>
              <a:t>и региональном </a:t>
            </a:r>
            <a:r>
              <a:rPr lang="ru-RU" sz="1400" b="0" dirty="0" smtClean="0"/>
              <a:t>уровнях</a:t>
            </a:r>
          </a:p>
        </p:txBody>
      </p:sp>
      <p:sp>
        <p:nvSpPr>
          <p:cNvPr id="9" name="Заголовок 3"/>
          <p:cNvSpPr>
            <a:spLocks noGrp="1"/>
          </p:cNvSpPr>
          <p:nvPr>
            <p:ph type="title"/>
          </p:nvPr>
        </p:nvSpPr>
        <p:spPr>
          <a:xfrm>
            <a:off x="143319" y="44624"/>
            <a:ext cx="11816410" cy="892636"/>
          </a:xfrm>
        </p:spPr>
        <p:txBody>
          <a:bodyPr/>
          <a:lstStyle/>
          <a:p>
            <a:r>
              <a:rPr lang="ru-RU" dirty="0" smtClean="0"/>
              <a:t>Инструменты поддержки компаний от </a:t>
            </a:r>
            <a:r>
              <a:rPr lang="ru-RU" dirty="0" err="1" smtClean="0"/>
              <a:t>рфпи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952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969" y="3608389"/>
            <a:ext cx="4057122" cy="30956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64958" y="542266"/>
            <a:ext cx="1914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ГЕРОФАРМ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420" y="1291008"/>
            <a:ext cx="7537533" cy="90609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1700" b="1" dirty="0"/>
              <a:t>Национальный производитель биотехнологических препаратов для лечения сахарного диабета, а также неврологических, офтальмологических и прочих заболеваний</a:t>
            </a:r>
            <a:endParaRPr lang="en-US" sz="17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04214" y="2123968"/>
            <a:ext cx="732590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/>
              <a:t>Единственный </a:t>
            </a:r>
            <a:r>
              <a:rPr lang="ru-RU" sz="1700" dirty="0"/>
              <a:t>производитель инсулина полного цикла в России </a:t>
            </a:r>
            <a:endParaRPr lang="en-US" sz="1700" dirty="0"/>
          </a:p>
        </p:txBody>
      </p:sp>
      <p:sp>
        <p:nvSpPr>
          <p:cNvPr id="11" name="TextBox 10"/>
          <p:cNvSpPr txBox="1"/>
          <p:nvPr/>
        </p:nvSpPr>
        <p:spPr>
          <a:xfrm>
            <a:off x="297498" y="2386875"/>
            <a:ext cx="9813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№1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356654" y="2359555"/>
            <a:ext cx="14526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100</a:t>
            </a:r>
            <a:r>
              <a:rPr lang="ru-RU" sz="4000" b="1" dirty="0"/>
              <a:t>% 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372522" y="2386875"/>
            <a:ext cx="1077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24%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03024" y="2917788"/>
            <a:ext cx="2066558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1600" b="1" dirty="0"/>
              <a:t>н</a:t>
            </a:r>
            <a:r>
              <a:rPr lang="ru-RU" sz="1600" b="1" dirty="0" smtClean="0"/>
              <a:t>а рынке генно-инженерного инсулина в России</a:t>
            </a:r>
            <a:endParaRPr lang="en-US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356654" y="2917788"/>
            <a:ext cx="3292830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1600" b="1" dirty="0"/>
              <a:t>обеспечение потребности России в инсулине после выхода завода на производственную мощность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29131" y="2917789"/>
            <a:ext cx="1996932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1600" b="1" dirty="0"/>
              <a:t>д</a:t>
            </a:r>
            <a:r>
              <a:rPr lang="ru-RU" sz="1600" b="1" dirty="0" smtClean="0"/>
              <a:t>оля на рынке генно-инженерного инсулина России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9535" y="3718667"/>
            <a:ext cx="737649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/>
              <a:t>Лидирующая позиция на рынке и продолжающееся </a:t>
            </a:r>
            <a:r>
              <a:rPr lang="ru-RU" sz="1500" smtClean="0"/>
              <a:t>расширение бизнеса:</a:t>
            </a:r>
            <a:endParaRPr lang="ru-RU" sz="1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/>
              <a:t>В </a:t>
            </a:r>
            <a:r>
              <a:rPr lang="ru-RU" sz="1500" dirty="0"/>
              <a:t>2017 г. </a:t>
            </a:r>
            <a:r>
              <a:rPr lang="ru-RU" sz="1500" dirty="0" smtClean="0"/>
              <a:t>Компания </a:t>
            </a:r>
            <a:r>
              <a:rPr lang="ru-RU" sz="1500" dirty="0"/>
              <a:t>стала лидером российского рынка генно-инженерного инсулина, обеспечив рост доли рынка с 17% в 2016 г. до 24% в 2017 г.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/>
              <a:t>Благодаря </a:t>
            </a:r>
            <a:r>
              <a:rPr lang="ru-RU" sz="1500" dirty="0"/>
              <a:t>инвестиции РФПИ, компания осуществила запуск 1-й очереди нового производственного комплекса в г. </a:t>
            </a:r>
            <a:r>
              <a:rPr lang="ru-RU" sz="1500" dirty="0" smtClean="0"/>
              <a:t>Санкт-Петербург</a:t>
            </a:r>
            <a:endParaRPr lang="ru-RU" sz="1500" dirty="0"/>
          </a:p>
        </p:txBody>
      </p:sp>
      <p:sp>
        <p:nvSpPr>
          <p:cNvPr id="26" name="Rectangle 25"/>
          <p:cNvSpPr/>
          <p:nvPr/>
        </p:nvSpPr>
        <p:spPr>
          <a:xfrm>
            <a:off x="7849863" y="203515"/>
            <a:ext cx="4225761" cy="641367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7" name="Picture 2" descr="Картинки по запросу герофарм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30" b="13230"/>
          <a:stretch/>
        </p:blipFill>
        <p:spPr bwMode="auto">
          <a:xfrm>
            <a:off x="323486" y="366254"/>
            <a:ext cx="1238411" cy="91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82470" y="6512617"/>
            <a:ext cx="31701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Источник: данные Компании</a:t>
            </a:r>
            <a:endParaRPr lang="en-US" sz="8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18022" y="6399688"/>
            <a:ext cx="31701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Источник: данные Компании</a:t>
            </a:r>
            <a:endParaRPr lang="en-US" sz="8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91283" y="6524163"/>
            <a:ext cx="31701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Источник: данные Компании</a:t>
            </a:r>
            <a:endParaRPr lang="en-US" sz="8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03" y="5207000"/>
            <a:ext cx="6895202" cy="1371600"/>
          </a:xfrm>
          <a:prstGeom prst="rect">
            <a:avLst/>
          </a:prstGeom>
        </p:spPr>
      </p:pic>
      <p:sp>
        <p:nvSpPr>
          <p:cNvPr id="25" name="Text Placeholder 6"/>
          <p:cNvSpPr txBox="1">
            <a:spLocks/>
          </p:cNvSpPr>
          <p:nvPr/>
        </p:nvSpPr>
        <p:spPr>
          <a:xfrm>
            <a:off x="361970" y="4924831"/>
            <a:ext cx="3091981" cy="355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100" b="1" dirty="0" smtClean="0">
                <a:solidFill>
                  <a:srgbClr val="0070C0"/>
                </a:solidFill>
              </a:rPr>
              <a:t>Доля ГЕРОФАРМ</a:t>
            </a:r>
            <a:r>
              <a:rPr lang="en-US" sz="1100" b="1" dirty="0" smtClean="0">
                <a:solidFill>
                  <a:srgbClr val="0070C0"/>
                </a:solidFill>
              </a:rPr>
              <a:t> </a:t>
            </a:r>
            <a:r>
              <a:rPr lang="ru-RU" sz="1100" b="1" dirty="0" smtClean="0">
                <a:solidFill>
                  <a:srgbClr val="0070C0"/>
                </a:solidFill>
              </a:rPr>
              <a:t>на рынке генно-инженерного инсулина в России в денежном выражении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29" name="Text Placeholder 6"/>
          <p:cNvSpPr txBox="1">
            <a:spLocks/>
          </p:cNvSpPr>
          <p:nvPr/>
        </p:nvSpPr>
        <p:spPr>
          <a:xfrm>
            <a:off x="3757008" y="4936759"/>
            <a:ext cx="3645936" cy="343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100" b="1" dirty="0">
                <a:solidFill>
                  <a:srgbClr val="0070C0"/>
                </a:solidFill>
              </a:rPr>
              <a:t>Динамика продаж Компании в натуральном выражении (тыс. упаковок)</a:t>
            </a:r>
            <a:endParaRPr lang="en-US" sz="1100" b="1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5651" y="260648"/>
            <a:ext cx="4082065" cy="278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51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!RDIF presentation_RUS-Шаблон-Диаграммы-ENG-small">
  <a:themeElements>
    <a:clrScheme name="RDIF-Colors">
      <a:dk1>
        <a:srgbClr val="3F3F3F"/>
      </a:dk1>
      <a:lt1>
        <a:srgbClr val="D8D8D8"/>
      </a:lt1>
      <a:dk2>
        <a:srgbClr val="F2F2F2"/>
      </a:dk2>
      <a:lt2>
        <a:srgbClr val="F2F2F2"/>
      </a:lt2>
      <a:accent1>
        <a:srgbClr val="4F81BD"/>
      </a:accent1>
      <a:accent2>
        <a:srgbClr val="DD5136"/>
      </a:accent2>
      <a:accent3>
        <a:srgbClr val="D4DADB"/>
      </a:accent3>
      <a:accent4>
        <a:srgbClr val="595959"/>
      </a:accent4>
      <a:accent5>
        <a:srgbClr val="2F2F2F"/>
      </a:accent5>
      <a:accent6>
        <a:srgbClr val="4E9CA2"/>
      </a:accent6>
      <a:hlink>
        <a:srgbClr val="0070C0"/>
      </a:hlink>
      <a:folHlink>
        <a:srgbClr val="7F7F7F"/>
      </a:folHlink>
    </a:clrScheme>
    <a:fontScheme name="RDIF-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!RDIF presentation_RUS-Шаблон-Диаграммы-ENG-small.potx" id="{3CDB6B26-F602-4F13-B8A9-B04186970142}" vid="{D74F6E20-A029-43EA-95B0-963FFB805C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!RDIF presentation_RUS-Шаблон-Диаграммы-ENG-small</Template>
  <TotalTime>10908</TotalTime>
  <Words>1024</Words>
  <Application>Microsoft Office PowerPoint</Application>
  <PresentationFormat>Custom</PresentationFormat>
  <Paragraphs>211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!RDIF presentation_RUS-Шаблон-Диаграммы-ENG-small</vt:lpstr>
      <vt:lpstr>PowerPoint Presentation</vt:lpstr>
      <vt:lpstr>РФПИ -  суверенный фонд России с капитализацией $10 млрд</vt:lpstr>
      <vt:lpstr>Критерии И МОДЕЛЬ инвестиций рфпи Основной мандат</vt:lpstr>
      <vt:lpstr>ИНВЕСТИЦИОННЫЕ Партнёрства РФПИ</vt:lpstr>
      <vt:lpstr>Примеры портфельных компаний рфпи</vt:lpstr>
      <vt:lpstr>Обзор Программы инвестиционный лифт</vt:lpstr>
      <vt:lpstr>критерии отбора проектов для Инвестиционного Лифта</vt:lpstr>
      <vt:lpstr>Инструменты поддержки компаний от рфпи</vt:lpstr>
      <vt:lpstr>PowerPoint Presentation</vt:lpstr>
      <vt:lpstr>PowerPoint Presentation</vt:lpstr>
      <vt:lpstr>PowerPoint Presentation</vt:lpstr>
      <vt:lpstr>Основные этапы инвестирования РФПИ</vt:lpstr>
      <vt:lpstr>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Gazaryan Marina</dc:creator>
  <cp:lastModifiedBy>Kovarskiy Vyacheslav</cp:lastModifiedBy>
  <cp:revision>553</cp:revision>
  <cp:lastPrinted>2016-11-10T14:55:04Z</cp:lastPrinted>
  <dcterms:created xsi:type="dcterms:W3CDTF">2013-09-13T07:49:38Z</dcterms:created>
  <dcterms:modified xsi:type="dcterms:W3CDTF">2018-01-31T07:12:13Z</dcterms:modified>
</cp:coreProperties>
</file>